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0" r:id="rId5"/>
    <p:sldId id="298" r:id="rId6"/>
    <p:sldId id="343"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1" r:id="rId20"/>
    <p:sldId id="329" r:id="rId21"/>
    <p:sldId id="323" r:id="rId22"/>
    <p:sldId id="324" r:id="rId23"/>
    <p:sldId id="325" r:id="rId24"/>
    <p:sldId id="336" r:id="rId25"/>
    <p:sldId id="338" r:id="rId26"/>
    <p:sldId id="342"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9239"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vi-VN"/>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vi-VN"/>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Bài thuyết trình sau được thiết kế để sử dụng cho những thanh thiếu niên từ 11 tuổi trở lên. Bạn nên dành ra 90 phút cho bài thuyết trình, thảo luận theo hướng dẫn, video và hoạt động lập trình của học sinh. </a:t>
            </a:r>
            <a:endParaRPr lang="vi-VN" b="1" u="sng" dirty="0"/>
          </a:p>
          <a:p>
            <a:endParaRPr lang="vi-VN" b="1" u="sng" dirty="0">
              <a:latin typeface="Arial"/>
              <a:cs typeface="Arial"/>
            </a:endParaRPr>
          </a:p>
          <a:p>
            <a:r>
              <a:rPr lang="vi-VN" b="1" u="sng" dirty="0">
                <a:latin typeface="Arial"/>
                <a:cs typeface="Arial"/>
              </a:rPr>
              <a:t>MẪU KỊCH BẢN: </a:t>
            </a:r>
          </a:p>
          <a:p>
            <a:endParaRPr lang="vi-VN" b="1" u="sng" dirty="0"/>
          </a:p>
          <a:p>
            <a:pPr>
              <a:defRPr/>
            </a:pPr>
            <a:r>
              <a:rPr lang="vi-VN" b="0" u="none" dirty="0">
                <a:latin typeface="Arial"/>
                <a:cs typeface="Arial"/>
              </a:rPr>
              <a:t>“</a:t>
            </a:r>
            <a:r>
              <a:rPr lang="vi-VN" kern="1200" dirty="0">
                <a:effectLst/>
                <a:latin typeface="Arial"/>
                <a:cs typeface="Arial"/>
              </a:rPr>
              <a:t>Xin chào! Tôi là &lt;tên&gt;, đến từ &lt;tổ chức&gt;. Chào mừng bạn đến với sự kiện </a:t>
            </a:r>
            <a:r>
              <a:rPr lang="vi-VN" b="0" u="none" baseline="0" dirty="0">
                <a:latin typeface="Arial"/>
                <a:cs typeface="Arial"/>
              </a:rPr>
              <a:t>Hour of Code</a:t>
            </a:r>
            <a:r>
              <a:rPr lang="vi-VN" b="0" u="none" baseline="30000" dirty="0">
                <a:latin typeface="Arial"/>
                <a:cs typeface="Arial"/>
              </a:rPr>
              <a:t>TM</a:t>
            </a:r>
            <a:r>
              <a:rPr lang="vi-VN" kern="1200" dirty="0">
                <a:effectLst/>
                <a:latin typeface="Arial"/>
                <a:cs typeface="Arial"/>
              </a:rPr>
              <a:t> năm nay! Hour of </a:t>
            </a:r>
            <a:r>
              <a:rPr lang="vi-VN" b="0" u="none" baseline="0" dirty="0">
                <a:latin typeface="Arial"/>
                <a:cs typeface="Arial"/>
              </a:rPr>
              <a:t>Code</a:t>
            </a:r>
            <a:r>
              <a:rPr lang="vi-VN" b="0" u="none" baseline="30000" dirty="0">
                <a:latin typeface="Arial"/>
                <a:cs typeface="Arial"/>
              </a:rPr>
              <a:t>TM</a:t>
            </a:r>
            <a:r>
              <a:rPr lang="vi-VN" kern="1200" dirty="0">
                <a:effectLst/>
                <a:latin typeface="Arial"/>
                <a:cs typeface="Arial"/>
              </a:rPr>
              <a:t> là</a:t>
            </a:r>
            <a:r>
              <a:rPr lang="vi-VN" dirty="0">
                <a:latin typeface="Arial"/>
                <a:cs typeface="Arial"/>
              </a:rPr>
              <a:t> một</a:t>
            </a:r>
            <a:r>
              <a:rPr lang="vi-VN" kern="1200" dirty="0">
                <a:effectLst/>
                <a:latin typeface="Arial"/>
                <a:cs typeface="Arial"/>
              </a:rPr>
              <a:t> chiến dịch trên toàn thế giới do Code.org triển khai nhằm giới thiệu rõ hơn về ngành lập trình và cho thấy rằng ai cũng có thể học tập những kiến thức cơ bản. Hôm nay, bạn sẽ là một phần của phong trào đó,</a:t>
            </a:r>
            <a:r>
              <a:rPr lang="vi-VN" b="0" u="none" baseline="0" dirty="0">
                <a:latin typeface="Arial"/>
                <a:cs typeface="Arial"/>
              </a:rPr>
              <a:t> qua việc trải nghiệm bài hướng dẫn Minecraft Hour of Code</a:t>
            </a:r>
            <a:r>
              <a:rPr lang="vi-VN" b="0" u="none" baseline="30000" dirty="0">
                <a:latin typeface="Arial"/>
                <a:cs typeface="Arial"/>
              </a:rPr>
              <a:t>TM</a:t>
            </a:r>
            <a:r>
              <a:rPr lang="vi-VN" b="0" u="none" baseline="0" dirty="0">
                <a:latin typeface="Arial"/>
                <a:cs typeface="Arial"/>
              </a:rPr>
              <a:t> mới từ Microsoft. Trước đó, chúng ta sẽ nói một chút về vấn đề lập trình </a:t>
            </a:r>
            <a:r>
              <a:rPr lang="vi-VN" b="0" i="1" u="none" baseline="0" dirty="0">
                <a:latin typeface="Arial"/>
                <a:cs typeface="Arial"/>
              </a:rPr>
              <a:t>thực chất</a:t>
            </a:r>
            <a:r>
              <a:rPr lang="vi-VN" b="0" u="none" baseline="0" dirty="0">
                <a:latin typeface="Arial"/>
                <a:cs typeface="Arial"/>
              </a:rPr>
              <a:t> là gì, tại sao lập trình lại quan trọng và lập trình có thể tạo tác động tích cực đến cuộc sống của bạn như thế nào!"</a:t>
            </a:r>
            <a:endParaRPr lang="vi-VN" b="1" u="sng" dirty="0"/>
          </a:p>
          <a:p>
            <a:endParaRPr lang="vi-VN" b="1" u="sng" dirty="0"/>
          </a:p>
          <a:p>
            <a:r>
              <a:rPr lang="vi-VN" b="1" u="sng" dirty="0">
                <a:latin typeface="Arial"/>
                <a:cs typeface="Arial"/>
              </a:rPr>
              <a:t>MỤC TIÊU SLIDE:</a:t>
            </a:r>
            <a:r>
              <a:rPr lang="vi-VN" dirty="0">
                <a:latin typeface="Arial"/>
                <a:cs typeface="Arial"/>
              </a:rPr>
              <a:t> </a:t>
            </a:r>
          </a:p>
          <a:p>
            <a:endParaRPr lang="vi-VN" b="0" u="none" baseline="0" dirty="0"/>
          </a:p>
          <a:p>
            <a:r>
              <a:rPr lang="vi-VN" b="0" u="none" baseline="0" dirty="0">
                <a:latin typeface="Arial"/>
                <a:cs typeface="Arial"/>
              </a:rPr>
              <a:t>Tạo sự hứng thú cho người tham gia Hour of Code</a:t>
            </a:r>
            <a:r>
              <a:rPr lang="vi-VN" b="0" u="none" baseline="30000" dirty="0">
                <a:latin typeface="Arial"/>
                <a:cs typeface="Arial"/>
              </a:rPr>
              <a:t>TM</a:t>
            </a:r>
            <a:r>
              <a:rPr lang="vi-VN" b="0" u="none" baseline="0" dirty="0">
                <a:latin typeface="Arial"/>
                <a:cs typeface="Arial"/>
              </a:rPr>
              <a:t>!</a:t>
            </a:r>
          </a:p>
          <a:p>
            <a:endParaRPr lang="vi-VN" b="0" u="none" baseline="0" dirty="0"/>
          </a:p>
          <a:p>
            <a:r>
              <a:rPr lang="vi-VN" sz="1200" b="1" u="sng" kern="1200" dirty="0">
                <a:solidFill>
                  <a:schemeClr val="tx1"/>
                </a:solidFill>
                <a:latin typeface="Arial"/>
                <a:cs typeface="Arial"/>
              </a:rPr>
              <a:t>LƯU Ý CHO ĐIỀU PHỐI VIÊN:</a:t>
            </a:r>
          </a:p>
          <a:p>
            <a:r>
              <a:rPr lang="vi-VN" sz="1200" kern="1200" dirty="0">
                <a:solidFill>
                  <a:schemeClr val="tx1"/>
                </a:solidFill>
                <a:effectLst/>
                <a:latin typeface="Arial"/>
                <a:cs typeface="Arial"/>
              </a:rPr>
              <a:t>Phần lớn các slide trong bài thuyết trình sự kiện đều được thiết kế để trình chiếu ngắn gọn, hầu hết trường hợp chỉ chiếu một vài giây, qua đó giúp tăng hiệu ứng thị giác mạnh mẽ để giúp bạn thể hiện bài thuyết trình nhanh và sôi nổi với khán giả.</a:t>
            </a:r>
            <a:endParaRPr lang="vi-VN" b="1" u="sng"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r>
              <a:rPr lang="vi-VN" sz="1200" b="0" i="0" u="none" strike="noStrike" kern="1200" dirty="0">
                <a:solidFill>
                  <a:schemeClr val="tx1"/>
                </a:solidFill>
                <a:effectLst/>
                <a:latin typeface="Arial"/>
                <a:cs typeface="Arial"/>
              </a:rPr>
              <a:t>Hình ảnh này đại diện cho sự tham gia của mọi người trên toàn thế giới trong các sự kiện Hour of Code</a:t>
            </a:r>
            <a:r>
              <a:rPr lang="vi-VN" sz="1200" b="0" i="0" u="none" strike="noStrike" kern="1200" baseline="30000" dirty="0">
                <a:solidFill>
                  <a:schemeClr val="tx1"/>
                </a:solidFill>
                <a:effectLst/>
                <a:latin typeface="Arial"/>
                <a:cs typeface="Arial"/>
              </a:rPr>
              <a:t>TM</a:t>
            </a:r>
            <a:r>
              <a:rPr lang="vi-VN" sz="1200" b="0" i="0" u="none" strike="noStrike" kern="1200" dirty="0">
                <a:solidFill>
                  <a:schemeClr val="tx1"/>
                </a:solidFill>
                <a:effectLst/>
                <a:latin typeface="Arial"/>
                <a:cs typeface="Arial"/>
              </a:rPr>
              <a:t>.</a:t>
            </a:r>
            <a:r>
              <a:rPr lang="vi-VN" dirty="0">
                <a:latin typeface="Arial"/>
                <a:cs typeface="Arial"/>
              </a:rPr>
              <a:t> </a:t>
            </a:r>
            <a:endParaRPr lang="vi-VN" sz="1200" kern="1200" dirty="0">
              <a:solidFill>
                <a:schemeClr val="tx1"/>
              </a:solidFill>
              <a:effectLst/>
              <a:latin typeface="Arial"/>
              <a:ea typeface="Arial"/>
              <a:cs typeface="Arial"/>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vi-VN"/>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"Lập trình cũng có thể giúp bạn đạt được nhiều mục tiêu, ví dụ như tạo một blog, trang web hoặc ứng dụng với bạn bè của bạn".</a:t>
            </a: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1" u="sng" dirty="0">
                <a:latin typeface="Arial"/>
                <a:cs typeface="Arial"/>
              </a:rPr>
              <a:t>MỤC TIÊU SLIDE:</a:t>
            </a:r>
          </a:p>
          <a:p>
            <a:endParaRPr lang="vi-VN" b="1" u="sng" dirty="0"/>
          </a:p>
          <a:p>
            <a:r>
              <a:rPr lang="vi-VN" sz="1200" kern="1200" dirty="0">
                <a:solidFill>
                  <a:schemeClr val="tx1"/>
                </a:solidFill>
                <a:effectLst/>
                <a:latin typeface="Arial"/>
                <a:cs typeface="Arial"/>
              </a:rPr>
              <a:t>Trong slide 9-12, chúng ta thể hiện trực quan</a:t>
            </a:r>
            <a:r>
              <a:rPr lang="vi-VN">
                <a:latin typeface="Arial"/>
                <a:cs typeface="Arial"/>
              </a:rPr>
              <a:t> </a:t>
            </a:r>
            <a:r>
              <a:rPr lang="vi-VN" sz="1200" kern="1200" dirty="0">
                <a:solidFill>
                  <a:schemeClr val="tx1"/>
                </a:solidFill>
                <a:effectLst/>
                <a:latin typeface="Arial"/>
                <a:cs typeface="Arial"/>
              </a:rPr>
              <a:t>cho giới trẻ thấy được những niềm vui mà họ có thể có được trong việc lập trình. Chúng tôi thực sự muốn nhấn mạnh rằng lập trình </a:t>
            </a:r>
            <a:r>
              <a:rPr lang="vi-VN" sz="1200" b="1" kern="1200" dirty="0">
                <a:solidFill>
                  <a:schemeClr val="tx1"/>
                </a:solidFill>
                <a:effectLst/>
                <a:latin typeface="Arial"/>
                <a:cs typeface="Arial"/>
              </a:rPr>
              <a:t>là</a:t>
            </a:r>
            <a:r>
              <a:rPr lang="vi-VN" sz="1200" kern="1200" dirty="0">
                <a:solidFill>
                  <a:schemeClr val="tx1"/>
                </a:solidFill>
                <a:effectLst/>
                <a:latin typeface="Arial"/>
                <a:cs typeface="Arial"/>
              </a:rPr>
              <a:t>: </a:t>
            </a:r>
            <a:endParaRPr lang="vi-VN" dirty="0">
              <a:effectLst/>
            </a:endParaRPr>
          </a:p>
          <a:p>
            <a:pPr marL="628650" lvl="1" indent="-171450">
              <a:buFont typeface="Arial"/>
              <a:buChar char="•"/>
            </a:pPr>
            <a:r>
              <a:rPr lang="vi-VN" sz="1200" kern="1200" dirty="0">
                <a:solidFill>
                  <a:schemeClr val="tx1"/>
                </a:solidFill>
                <a:effectLst/>
                <a:latin typeface="Arial"/>
                <a:cs typeface="Arial"/>
              </a:rPr>
              <a:t>Mang tính cộng tác </a:t>
            </a:r>
            <a:endParaRPr lang="vi-VN" dirty="0">
              <a:effectLst/>
            </a:endParaRPr>
          </a:p>
          <a:p>
            <a:pPr marL="628650" lvl="1" indent="-171450">
              <a:buFont typeface="Arial"/>
              <a:buChar char="•"/>
            </a:pPr>
            <a:r>
              <a:rPr lang="vi-VN" sz="1200" kern="1200" dirty="0">
                <a:solidFill>
                  <a:schemeClr val="tx1"/>
                </a:solidFill>
                <a:effectLst/>
                <a:latin typeface="Arial"/>
                <a:cs typeface="Arial"/>
              </a:rPr>
              <a:t>Dành cho mọi giới tính</a:t>
            </a:r>
            <a:r>
              <a:rPr lang="vi-VN">
                <a:latin typeface="Arial"/>
                <a:cs typeface="Arial"/>
              </a:rPr>
              <a:t> </a:t>
            </a:r>
            <a:endParaRPr lang="vi-VN" dirty="0">
              <a:effectLst/>
            </a:endParaRPr>
          </a:p>
          <a:p>
            <a:pPr marL="628650" lvl="1" indent="-171450">
              <a:buFont typeface="Arial"/>
              <a:buChar char="•"/>
            </a:pPr>
            <a:r>
              <a:rPr lang="vi-VN" sz="1200" kern="1200" dirty="0">
                <a:solidFill>
                  <a:schemeClr val="tx1"/>
                </a:solidFill>
                <a:effectLst/>
                <a:latin typeface="Arial"/>
                <a:cs typeface="Arial"/>
              </a:rPr>
              <a:t>Phù hợp với người sống hướng nội và hướng ngoại </a:t>
            </a:r>
            <a:endParaRPr lang="vi-VN" dirty="0">
              <a:effectLst/>
            </a:endParaRPr>
          </a:p>
          <a:p>
            <a:pPr marL="628650" lvl="1" indent="-171450">
              <a:buFont typeface="Arial"/>
              <a:buChar char="•"/>
            </a:pPr>
            <a:r>
              <a:rPr lang="vi-VN" sz="1200" kern="1200" dirty="0">
                <a:solidFill>
                  <a:schemeClr val="tx1"/>
                </a:solidFill>
                <a:effectLst/>
                <a:latin typeface="Arial"/>
                <a:cs typeface="Arial"/>
              </a:rPr>
              <a:t>Tập trung vào việc giải quyết vấn đề. Lập trình thực ra liên quan rất ít đến môn toán. </a:t>
            </a:r>
            <a:endParaRPr lang="vi-VN" dirty="0">
              <a:effectLst/>
            </a:endParaRPr>
          </a:p>
          <a:p>
            <a:pPr marL="628650" lvl="1" indent="-171450">
              <a:buFont typeface="Arial"/>
              <a:buChar char="•"/>
            </a:pPr>
            <a:r>
              <a:rPr lang="vi-VN" sz="1200" kern="1200" dirty="0">
                <a:solidFill>
                  <a:schemeClr val="tx1"/>
                </a:solidFill>
                <a:effectLst/>
                <a:latin typeface="Arial"/>
                <a:cs typeface="Arial"/>
              </a:rPr>
              <a:t>Dành cho những người muốn sử dụng máy tính để giúp họ phát triển niềm đam mê của mình </a:t>
            </a:r>
            <a:endParaRPr lang="vi-VN" dirty="0">
              <a:effectLst/>
            </a:endParaRPr>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Nếu hình ảnh này được thay thế, hãy đảm bảo rằng hình ảnh mới phù hợp với các tiêu chí sau: </a:t>
            </a:r>
            <a:endParaRPr lang="vi-VN" dirty="0"/>
          </a:p>
          <a:p>
            <a:pPr marL="628650" lvl="1" indent="-171450">
              <a:buFont typeface="Arial"/>
              <a:buChar char="•"/>
            </a:pPr>
            <a:r>
              <a:rPr lang="vi-VN" sz="1200" kern="1200" dirty="0">
                <a:solidFill>
                  <a:schemeClr val="tx1"/>
                </a:solidFill>
                <a:effectLst/>
                <a:latin typeface="Arial"/>
                <a:cs typeface="Arial"/>
              </a:rPr>
              <a:t>Có hình ảnh nam sinh và nữ sinh ở độ tuổi thiếu niên/trung học </a:t>
            </a:r>
            <a:endParaRPr lang="vi-VN" dirty="0">
              <a:effectLst/>
            </a:endParaRPr>
          </a:p>
          <a:p>
            <a:pPr marL="628650" lvl="1" indent="-171450">
              <a:buFont typeface="Arial"/>
              <a:buChar char="•"/>
            </a:pPr>
            <a:r>
              <a:rPr lang="vi-VN" sz="1200" kern="1200" dirty="0">
                <a:solidFill>
                  <a:schemeClr val="tx1"/>
                </a:solidFill>
                <a:effectLst/>
                <a:latin typeface="Arial"/>
                <a:cs typeface="Arial"/>
              </a:rPr>
              <a:t>Cho thấy những người tham gia đang hoạt động rất vui vẻ với công nghệ</a:t>
            </a:r>
            <a:endParaRPr lang="vi-VN" dirty="0">
              <a:effectLst/>
            </a:endParaRPr>
          </a:p>
          <a:p>
            <a:pPr marL="628650" lvl="1" indent="-171450">
              <a:buFont typeface="Arial"/>
              <a:buChar char="•"/>
            </a:pPr>
            <a:r>
              <a:rPr lang="vi-VN" sz="1200" kern="1200" dirty="0">
                <a:solidFill>
                  <a:schemeClr val="tx1"/>
                </a:solidFill>
                <a:effectLst/>
                <a:latin typeface="Arial"/>
                <a:cs typeface="Arial"/>
              </a:rPr>
              <a:t>Có hình ảnh một nhóm người chứ không chỉ các cá nhân </a:t>
            </a:r>
            <a:endParaRPr lang="vi-VN" dirty="0">
              <a:effectLst/>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vi-VN"/>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"Bây giờ, chúng ta hãy thực sự đi sâu vào bản chất của việc lập trình".</a:t>
            </a:r>
            <a:endParaRPr lang="vi-VN" b="0" u="none" dirty="0"/>
          </a:p>
          <a:p>
            <a:endParaRPr lang="vi-VN" b="1" u="sng" dirty="0"/>
          </a:p>
          <a:p>
            <a:r>
              <a:rPr lang="vi-VN" b="1" u="sng" dirty="0">
                <a:latin typeface="Arial"/>
                <a:cs typeface="Arial"/>
              </a:rPr>
              <a:t>MỤC TIÊU SLIDE:</a:t>
            </a:r>
          </a:p>
          <a:p>
            <a:endParaRPr lang="vi-VN" b="1" u="sng" dirty="0"/>
          </a:p>
          <a:p>
            <a:r>
              <a:rPr lang="vi-VN" b="0" u="none" dirty="0">
                <a:latin typeface="Arial"/>
                <a:cs typeface="Arial"/>
              </a:rPr>
              <a:t>Để thiết lập phần sau đây và tạo sự hứng thú cho người trẻ về bản chất của lập trình.</a:t>
            </a:r>
            <a:endParaRPr lang="vi-VN" b="0" u="none"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Không có</a:t>
            </a:r>
          </a:p>
          <a:p>
            <a:endParaRPr lang="vi-VN" sz="1200"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vi-VN"/>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sz="1200" kern="1200" dirty="0">
                <a:solidFill>
                  <a:schemeClr val="tx1"/>
                </a:solidFill>
                <a:effectLst/>
                <a:latin typeface="Arial"/>
                <a:cs typeface="Arial"/>
              </a:rPr>
              <a:t>"Lập trình không chỉ là viết chương trình, hoặc đưa ra hướng dẫn cho máy tính. Lập trình là làm việc với bạn bè để giải quyết một vấn đề theo một cách mới".</a:t>
            </a:r>
          </a:p>
          <a:p>
            <a:endParaRPr lang="vi-VN" sz="1200" b="1" u="sng" kern="1200" baseline="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p>
          <a:p>
            <a:endParaRPr lang="vi-VN" b="1" u="sng" dirty="0"/>
          </a:p>
          <a:p>
            <a:r>
              <a:rPr lang="vi-VN" b="0" dirty="0">
                <a:latin typeface="Arial"/>
                <a:cs typeface="Arial"/>
              </a:rPr>
              <a:t>Để cho người trẻ thấy rằng lập trình đòi hỏi một tâm trí năng động như thích giải đố, giải quyết khó khăn và tìm giải pháp.</a:t>
            </a:r>
            <a:endParaRPr lang="vi-VN" b="0"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lvl="1" indent="-171450">
              <a:buFont typeface="Arial"/>
              <a:buChar char="•"/>
            </a:pPr>
            <a:r>
              <a:rPr lang="vi-VN" dirty="0">
                <a:latin typeface="Arial"/>
                <a:cs typeface="Arial"/>
              </a:rPr>
              <a:t>Một nhóm người trẻ làm việc với nhau trong khi nhìn vào một máy tính hoặc máy tính bảng.</a:t>
            </a: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vi-VN"/>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"Lập trình là kết hợp sự sáng tạo của bạn với sức mạnh của máy tính để tạo ra một sản phẩm mà bạn phấn khích".</a:t>
            </a: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b="1"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tiếp tục mở rộng suy nghĩ của giới trẻ về những điều có thể liên quan đến việc lập trình. </a:t>
            </a:r>
            <a:endParaRPr lang="vi-VN" b="1" u="sng" dirty="0"/>
          </a:p>
          <a:p>
            <a:endParaRPr lang="vi-VN" b="1" dirty="0"/>
          </a:p>
          <a:p>
            <a:r>
              <a:rPr lang="vi-VN" b="1" u="sng" dirty="0">
                <a:latin typeface="Arial"/>
                <a:cs typeface="Arial"/>
              </a:rPr>
              <a:t>HƯỚNG DẪN HÌNH ẢNH CHO SLIDE NÀY:</a:t>
            </a:r>
          </a:p>
          <a:p>
            <a:endParaRPr lang="vi-VN" sz="1200"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hình thức nghệ thuật thường không liên quan đến lập trình, ví dụ như âm nhạc hoặc nghệ thuật thị giác.</a:t>
            </a:r>
            <a:endParaRPr lang="vi-VN" sz="1200" kern="1200" dirty="0">
              <a:solidFill>
                <a:schemeClr val="tx1"/>
              </a:solidFill>
              <a:effectLst/>
              <a:latin typeface="Arial"/>
              <a:ea typeface="Arial"/>
              <a:cs typeface="Arial"/>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vi-VN"/>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"Lập trình cũng là làm việc cùng nhau để tạo ra một điều gì mới!"</a:t>
            </a:r>
          </a:p>
          <a:p>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khắc phục quan niệm sai lầm rằng lập trình thường là công việc hoàn toàn một mình. Bất cứ ai cũng có thể lập trình, đây là công việc rất gần gũi và thú vị.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nhóm bạn trẻ cùng đi chơi vui vẻ với nhau.</a:t>
            </a: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vi-VN"/>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sz="1200" kern="1200" dirty="0">
                <a:solidFill>
                  <a:schemeClr val="tx1"/>
                </a:solidFill>
                <a:effectLst/>
                <a:latin typeface="Arial"/>
                <a:cs typeface="Arial"/>
              </a:rPr>
              <a:t>"Bạn muốn cùng bạn bè của mình làm điều gì?</a:t>
            </a:r>
            <a:r>
              <a:rPr lang="vi-VN">
                <a:latin typeface="Arial"/>
                <a:cs typeface="Arial"/>
              </a:rPr>
              <a:t> </a:t>
            </a:r>
            <a:r>
              <a:rPr lang="vi-VN" sz="1200" kern="1200" dirty="0">
                <a:solidFill>
                  <a:schemeClr val="tx1"/>
                </a:solidFill>
                <a:effectLst/>
                <a:latin typeface="Arial"/>
                <a:cs typeface="Arial"/>
              </a:rPr>
              <a:t>Có thể là bất cứ điều gì - tình nguyện, thể thao, thời trang, trò chơi video".</a:t>
            </a:r>
            <a:endParaRPr lang="vi-VN" b="1" u="sng" dirty="0"/>
          </a:p>
          <a:p>
            <a:endParaRPr lang="vi-VN" b="1" u="sng" dirty="0"/>
          </a:p>
          <a:p>
            <a:r>
              <a:rPr lang="vi-VN" b="1" u="sng" dirty="0">
                <a:latin typeface="Arial"/>
                <a:cs typeface="Arial"/>
              </a:rPr>
              <a:t>MỤC TIÊU SLIDE:</a:t>
            </a:r>
          </a:p>
          <a:p>
            <a:endParaRPr lang="vi-VN" b="1" u="sng" dirty="0"/>
          </a:p>
          <a:p>
            <a:r>
              <a:rPr lang="vi-VN" sz="1200" kern="1200" dirty="0">
                <a:solidFill>
                  <a:schemeClr val="tx1"/>
                </a:solidFill>
                <a:effectLst/>
                <a:latin typeface="Arial"/>
                <a:cs typeface="Arial"/>
              </a:rPr>
              <a:t>Để định vị lập trình như là một hoạt động xã hội, nhờ đó dễ thu hút người trẻ hơn.</a:t>
            </a:r>
            <a:endParaRPr lang="vi-VN" b="1" u="sng"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vi-VN"/>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"Lập trình thực sự có liên quan đến tất cả những điều bạn muốn làm!"</a:t>
            </a:r>
          </a:p>
          <a:p>
            <a:endParaRPr lang="vi-VN" b="0" u="none" baseline="0" dirty="0"/>
          </a:p>
          <a:p>
            <a:r>
              <a:rPr lang="vi-VN" b="0" u="none" baseline="0" dirty="0">
                <a:latin typeface="Arial"/>
                <a:cs typeface="Arial"/>
              </a:rPr>
              <a:t>*VÍ DỤ CẦN ĐỀ CẬP</a:t>
            </a:r>
          </a:p>
          <a:p>
            <a:pPr marL="628650" lvl="1" indent="-171450">
              <a:buFont typeface="Arial"/>
              <a:buChar char="•"/>
            </a:pPr>
            <a:r>
              <a:rPr lang="vi-VN" sz="1200" kern="1200" dirty="0">
                <a:solidFill>
                  <a:schemeClr val="tx1"/>
                </a:solidFill>
                <a:effectLst/>
                <a:latin typeface="Arial"/>
                <a:cs typeface="Arial"/>
              </a:rPr>
              <a:t>Nếu một người nào đó quan tâm đến </a:t>
            </a:r>
            <a:r>
              <a:rPr lang="vi-VN" sz="1200" b="1" kern="1200" dirty="0">
                <a:solidFill>
                  <a:schemeClr val="tx1"/>
                </a:solidFill>
                <a:effectLst/>
                <a:latin typeface="Arial"/>
                <a:cs typeface="Arial"/>
              </a:rPr>
              <a:t>trò chơi video</a:t>
            </a:r>
            <a:r>
              <a:rPr lang="vi-VN" sz="1200" kern="1200" dirty="0">
                <a:solidFill>
                  <a:schemeClr val="tx1"/>
                </a:solidFill>
                <a:effectLst/>
                <a:latin typeface="Arial"/>
                <a:cs typeface="Arial"/>
              </a:rPr>
              <a:t>, họ có thể dùng lập trình để tạo ra trò chơi của riêng họ.</a:t>
            </a:r>
            <a:endParaRPr lang="vi-VN" dirty="0">
              <a:effectLst/>
            </a:endParaRPr>
          </a:p>
          <a:p>
            <a:pPr marL="628650" lvl="1" indent="-171450">
              <a:buFont typeface="Arial"/>
              <a:buChar char="•"/>
            </a:pPr>
            <a:r>
              <a:rPr lang="vi-VN" sz="1200" kern="1200" dirty="0">
                <a:solidFill>
                  <a:schemeClr val="tx1"/>
                </a:solidFill>
                <a:effectLst/>
                <a:latin typeface="Arial"/>
                <a:cs typeface="Arial"/>
              </a:rPr>
              <a:t>Những người thích </a:t>
            </a:r>
            <a:r>
              <a:rPr lang="vi-VN" sz="1200" b="1" kern="1200" dirty="0">
                <a:solidFill>
                  <a:schemeClr val="tx1"/>
                </a:solidFill>
                <a:effectLst/>
                <a:latin typeface="Arial"/>
                <a:cs typeface="Arial"/>
              </a:rPr>
              <a:t>thời trang</a:t>
            </a:r>
            <a:r>
              <a:rPr lang="vi-VN" sz="1200" kern="1200" dirty="0">
                <a:solidFill>
                  <a:schemeClr val="tx1"/>
                </a:solidFill>
                <a:effectLst/>
                <a:latin typeface="Arial"/>
                <a:cs typeface="Arial"/>
              </a:rPr>
              <a:t> có thể xây dựng blog và chia sẻ các mẹo thời trang tuyển chọn của riêng mình.</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Những người quan tâm đến </a:t>
            </a:r>
            <a:r>
              <a:rPr lang="vi-VN" sz="1200" b="1" kern="1200" dirty="0">
                <a:solidFill>
                  <a:schemeClr val="tx1"/>
                </a:solidFill>
                <a:effectLst/>
                <a:latin typeface="Arial"/>
                <a:cs typeface="Arial"/>
              </a:rPr>
              <a:t>văn học</a:t>
            </a:r>
            <a:r>
              <a:rPr lang="vi-VN" sz="1200" kern="1200" dirty="0">
                <a:solidFill>
                  <a:schemeClr val="tx1"/>
                </a:solidFill>
                <a:effectLst/>
                <a:latin typeface="Arial"/>
                <a:cs typeface="Arial"/>
              </a:rPr>
              <a:t> có thể xây dựng một trang web chia sẻ những tác phẩm "phải đọc" trong tháng và các bình luận cá nhân của họ. </a:t>
            </a:r>
            <a:endParaRPr lang="vi-VN" b="0" u="none" dirty="0"/>
          </a:p>
          <a:p>
            <a:endParaRPr lang="vi-VN" b="1" u="sng" dirty="0"/>
          </a:p>
          <a:p>
            <a:r>
              <a:rPr lang="vi-VN" b="1" u="sng" dirty="0">
                <a:latin typeface="Arial"/>
                <a:cs typeface="Arial"/>
              </a:rPr>
              <a:t>MỤC TIÊU SLIDE:</a:t>
            </a: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indent="0" algn="l" defTabSz="914400" rtl="0" eaLnBrk="1" fontAlgn="auto" latinLnBrk="0" hangingPunct="1">
              <a:lnSpc>
                <a:spcPct val="100000"/>
              </a:lnSpc>
              <a:spcBef>
                <a:spcPts val="0"/>
              </a:spcBef>
              <a:spcAft>
                <a:spcPts val="0"/>
              </a:spcAft>
              <a:buClrTx/>
              <a:buSzTx/>
              <a:buFontTx/>
              <a:buNone/>
              <a:tabLst/>
              <a:defRPr/>
            </a:pPr>
            <a:r>
              <a:rPr lang="vi-VN" dirty="0">
                <a:latin typeface="Arial"/>
                <a:cs typeface="Arial"/>
              </a:rPr>
              <a:t>D</a:t>
            </a:r>
            <a:r>
              <a:rPr lang="vi-VN" sz="1200" kern="1200" dirty="0">
                <a:solidFill>
                  <a:schemeClr val="tx1"/>
                </a:solidFill>
                <a:effectLst/>
                <a:latin typeface="Arial"/>
                <a:cs typeface="Arial"/>
              </a:rPr>
              <a:t>o tầm quan trọng của ảnh hưởng xã hội đối với độ tuổi này, điều quan trọng cần thể hiện là lập trình có thể được áp dụng cho </a:t>
            </a:r>
            <a:r>
              <a:rPr lang="vi-VN" sz="1200" i="1" kern="1200" dirty="0">
                <a:solidFill>
                  <a:schemeClr val="tx1"/>
                </a:solidFill>
                <a:effectLst/>
                <a:latin typeface="Arial"/>
                <a:cs typeface="Arial"/>
              </a:rPr>
              <a:t>bất kỳ </a:t>
            </a:r>
            <a:r>
              <a:rPr lang="vi-VN" sz="1200" kern="1200" dirty="0">
                <a:solidFill>
                  <a:schemeClr val="tx1"/>
                </a:solidFill>
                <a:effectLst/>
                <a:latin typeface="Arial"/>
                <a:cs typeface="Arial"/>
              </a:rPr>
              <a:t>khía cạnh nào của cuộc sống, và lập trình không phải là một lĩnh vực cá biệt. </a:t>
            </a:r>
            <a:endParaRPr lang="vi-VN" b="1" u="sng" dirty="0"/>
          </a:p>
          <a:p>
            <a:endParaRPr lang="vi-VN" b="1" dirty="0"/>
          </a:p>
          <a:p>
            <a:r>
              <a:rPr lang="vi-VN" b="1" u="sng" dirty="0">
                <a:latin typeface="Arial"/>
                <a:cs typeface="Arial"/>
              </a:rPr>
              <a:t>HƯỚNG DẪN HÌNH ẢNH CHO SLIDE NÀY:</a:t>
            </a:r>
          </a:p>
          <a:p>
            <a:endParaRPr lang="vi-VN" sz="1200"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Đối với hình ảnh này, chúng tôi dùng hình ảnh pháo hoa để nhấn mạnh "tia sáng" của sự hiểu biết mới về lập trình.</a:t>
            </a: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baseline="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hình ảnh hoặc ảnh động dạng .gif đại diện cho sự bắt đầu mới hoặc chân trời rộng mở.</a:t>
            </a:r>
            <a:endParaRPr lang="vi-VN" sz="1200"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vi-VN"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vi-VN"/>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"Chúng ta sẽ bắt đầu ngay, vì vậy tôi muốn bạn suy nghĩ về tất cả những điều chúng ta đã trao đổi trong lúc bạn chơi, và suy nghĩ về cách bạn có thể áp dụng lập trình vào cuộc sống hàng ngày của bạn".</a:t>
            </a:r>
            <a:endParaRPr lang="vi-VN" b="0" u="none" dirty="0"/>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p>
          <a:p>
            <a:endParaRPr lang="vi-VN" b="1" u="sng" dirty="0"/>
          </a:p>
          <a:p>
            <a:r>
              <a:rPr lang="vi-VN" b="0" u="none" dirty="0">
                <a:latin typeface="Arial"/>
                <a:cs typeface="Arial"/>
              </a:rPr>
              <a:t>Để đảm bảo rằng học sinh suy nghĩ về tất cả những điều họ đã xem trong bài trình bày trong khi họ tham gia vào Hour of Code</a:t>
            </a:r>
            <a:r>
              <a:rPr lang="vi-VN" b="0" u="none" baseline="30000" dirty="0">
                <a:latin typeface="Arial"/>
                <a:cs typeface="Arial"/>
              </a:rPr>
              <a:t>TM</a:t>
            </a:r>
            <a:r>
              <a:rPr lang="vi-VN" b="0" u="none" dirty="0">
                <a:latin typeface="Arial"/>
                <a:cs typeface="Arial"/>
              </a:rPr>
              <a:t>. </a:t>
            </a:r>
            <a:endParaRPr lang="vi-VN" b="0" u="none"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Đối với hình ảnh này, chúng tôi đã dùng hình ảnh của một nhiếp ảnh gia để nhấn mạnh một lần nữa rằng lập trình có thể hữu ích cho nhiều sở thích khác nhau.</a:t>
            </a: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baseline="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hình ảnh hoặc ảnh động dạng .gif của một điều thường không có vẻ liên quan đến lập trình.</a:t>
            </a: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vi-VN"/>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endParaRPr lang="vi-VN" b="1" u="sng" dirty="0"/>
          </a:p>
          <a:p>
            <a:r>
              <a:rPr lang="vi-VN" b="0" u="none" dirty="0">
                <a:latin typeface="Arial"/>
                <a:cs typeface="Arial"/>
              </a:rPr>
              <a:t>"Được rồi, bắt đầu thôi!"</a:t>
            </a:r>
          </a:p>
          <a:p>
            <a:endParaRPr lang="vi-VN" b="1" u="sng" dirty="0"/>
          </a:p>
          <a:p>
            <a:r>
              <a:rPr lang="vi-VN" b="1" u="sng" dirty="0">
                <a:latin typeface="Arial"/>
                <a:cs typeface="Arial"/>
              </a:rPr>
              <a:t>MỤC TIÊU SLIDE:</a:t>
            </a:r>
          </a:p>
          <a:p>
            <a:endParaRPr lang="vi-VN" b="0" u="none" dirty="0"/>
          </a:p>
          <a:p>
            <a:r>
              <a:rPr lang="vi-VN" b="0" u="none" dirty="0">
                <a:latin typeface="Arial"/>
                <a:cs typeface="Arial"/>
              </a:rPr>
              <a:t>Để giới thiệu Hour of Code</a:t>
            </a:r>
            <a:r>
              <a:rPr lang="vi-VN" b="0" u="none" baseline="30000" dirty="0">
                <a:latin typeface="Arial"/>
                <a:cs typeface="Arial"/>
              </a:rPr>
              <a:t>TM</a:t>
            </a:r>
            <a:r>
              <a:rPr lang="vi-VN" b="0" u="none" dirty="0">
                <a:latin typeface="Arial"/>
                <a:cs typeface="Arial"/>
              </a:rPr>
              <a:t>.</a:t>
            </a:r>
            <a:endParaRPr lang="vi-VN" b="1"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hình ảnh hoặc ảnh động dạng .gif của những người trẻ đang rất hứng thú.</a:t>
            </a:r>
            <a:endParaRPr lang="vi-VN"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vi-VN"/>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endParaRPr lang="vi-VN" b="1" u="sng" dirty="0"/>
          </a:p>
          <a:p>
            <a:endParaRPr lang="vi-VN"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“Bạn đã sẵn sàng để bắt đầu lập trình chưa? Hãy bắt đầu thôi! “Trong </a:t>
            </a:r>
            <a:r>
              <a:rPr lang="vi-VN" sz="1200" dirty="0">
                <a:solidFill>
                  <a:schemeClr val="bg1"/>
                </a:solidFill>
                <a:latin typeface="Arial"/>
                <a:cs typeface="Arial"/>
              </a:rPr>
              <a:t>Hour of </a:t>
            </a:r>
            <a:r>
              <a:rPr lang="vi-VN" b="0" u="none" baseline="0" dirty="0">
                <a:latin typeface="Arial"/>
                <a:cs typeface="Arial"/>
              </a:rPr>
              <a:t>Code</a:t>
            </a:r>
            <a:r>
              <a:rPr lang="vi-VN" b="0" u="none" baseline="30000" dirty="0">
                <a:latin typeface="Arial"/>
                <a:cs typeface="Arial"/>
              </a:rPr>
              <a:t>TM</a:t>
            </a:r>
            <a:r>
              <a:rPr lang="vi-VN" b="0" u="none" baseline="0" dirty="0">
                <a:latin typeface="Arial"/>
                <a:cs typeface="Arial"/>
              </a:rPr>
              <a:t> hôm nay, chúng ta sẽ học hỏi qua</a:t>
            </a:r>
            <a:r>
              <a:rPr lang="vi-VN" sz="1200" kern="1200" dirty="0">
                <a:solidFill>
                  <a:schemeClr val="tx1"/>
                </a:solidFill>
                <a:effectLst/>
                <a:latin typeface="Arial"/>
                <a:cs typeface="Arial"/>
              </a:rPr>
              <a:t> bài hướng dẫn lấy cảm hứng từ trò chơi Minecraft</a:t>
            </a:r>
            <a:r>
              <a:rPr lang="vi-VN" b="0" u="none" baseline="0" dirty="0">
                <a:latin typeface="Arial"/>
                <a:cs typeface="Arial"/>
              </a:rPr>
              <a:t>! Bài </a:t>
            </a:r>
            <a:r>
              <a:rPr lang="vi-VN" sz="1200" kern="1200" dirty="0">
                <a:solidFill>
                  <a:schemeClr val="tx1"/>
                </a:solidFill>
                <a:effectLst/>
                <a:latin typeface="Arial"/>
                <a:cs typeface="Arial"/>
              </a:rPr>
              <a:t>hướng dẫn sẽ sử dụng các nhân vật và khái niệm từ trò chơi video Minecraft nhưng đây không phải là trò chơi thực sự.</a:t>
            </a:r>
            <a:r>
              <a:rPr lang="vi-VN" dirty="0">
                <a:latin typeface="Arial"/>
                <a:cs typeface="Arial"/>
              </a:rPr>
              <a:t> </a:t>
            </a:r>
            <a:r>
              <a:rPr lang="vi-VN" sz="1200" kern="1200" dirty="0">
                <a:solidFill>
                  <a:schemeClr val="tx1"/>
                </a:solidFill>
                <a:effectLst/>
                <a:latin typeface="Arial"/>
                <a:cs typeface="Arial"/>
              </a:rPr>
              <a:t>Trong bài hướng dẫn Minecraft Hour of </a:t>
            </a:r>
            <a:r>
              <a:rPr lang="vi-VN" b="0" u="none" baseline="0" dirty="0">
                <a:latin typeface="Arial"/>
                <a:cs typeface="Arial"/>
              </a:rPr>
              <a:t>Code</a:t>
            </a:r>
            <a:r>
              <a:rPr lang="vi-VN" b="0" u="none" baseline="30000" dirty="0">
                <a:latin typeface="Arial"/>
                <a:cs typeface="Arial"/>
              </a:rPr>
              <a:t>TM</a:t>
            </a:r>
            <a:r>
              <a:rPr lang="vi-VN" sz="1200" kern="1200" dirty="0">
                <a:solidFill>
                  <a:schemeClr val="tx1"/>
                </a:solidFill>
                <a:effectLst/>
                <a:latin typeface="Arial"/>
                <a:cs typeface="Arial"/>
              </a:rPr>
              <a:t>, bạn sẽ gặp “Đặc vụ” và sẽ học cũng như sử dụng các kỹ thuật lập trình như vòng lặp, gỡ lỗi và các chức năng để thiết kế giải pháp của riêng bạn cho câu đố và xem Đặc vụ thực hiện lệnh của bạn”.</a:t>
            </a:r>
            <a:endParaRPr lang="vi-VN" sz="1200" b="0" baseline="0" dirty="0"/>
          </a:p>
          <a:p>
            <a:endParaRPr lang="vi-VN" b="0" u="none" dirty="0"/>
          </a:p>
          <a:p>
            <a:endParaRPr lang="vi-VN" b="0" u="none" dirty="0"/>
          </a:p>
          <a:p>
            <a:endParaRPr lang="vi-VN" b="1" u="sng" dirty="0"/>
          </a:p>
          <a:p>
            <a:r>
              <a:rPr lang="vi-VN" b="1" u="sng" dirty="0">
                <a:latin typeface="Arial"/>
                <a:cs typeface="Arial"/>
              </a:rPr>
              <a:t>MỤC TIÊU SLIDE:</a:t>
            </a:r>
          </a:p>
          <a:p>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giới thiệu </a:t>
            </a:r>
            <a:r>
              <a:rPr lang="vi-VN" sz="1200" dirty="0">
                <a:solidFill>
                  <a:schemeClr val="bg1"/>
                </a:solidFill>
                <a:latin typeface="Arial"/>
                <a:cs typeface="Arial"/>
              </a:rPr>
              <a:t>Hour of </a:t>
            </a:r>
            <a:r>
              <a:rPr lang="vi-VN" b="0" u="none" baseline="0" dirty="0">
                <a:latin typeface="Arial"/>
                <a:cs typeface="Arial"/>
              </a:rPr>
              <a:t>Code</a:t>
            </a:r>
            <a:r>
              <a:rPr lang="vi-VN" b="0" u="none" baseline="30000" dirty="0">
                <a:latin typeface="Arial"/>
                <a:cs typeface="Arial"/>
              </a:rPr>
              <a:t>TM</a:t>
            </a:r>
            <a:endParaRPr lang="vi-VN" sz="1200" dirty="0">
              <a:solidFill>
                <a:schemeClr val="bg1"/>
              </a:solidFill>
              <a:latin typeface="Arial"/>
              <a:cs typeface="Arial"/>
            </a:endParaRPr>
          </a:p>
          <a:p>
            <a:endParaRPr lang="vi-V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u="sng" kern="1200" dirty="0">
                <a:solidFill>
                  <a:schemeClr val="tx1"/>
                </a:solidFill>
                <a:latin typeface="Arial"/>
                <a:cs typeface="Arial"/>
              </a:rPr>
              <a:t>LƯU Ý CHO ĐIỀU PHỐI VIÊN:</a:t>
            </a:r>
            <a:endParaRPr lang="vi-VN" b="1" u="sng" dirty="0"/>
          </a:p>
          <a:p>
            <a:pPr>
              <a:defRPr/>
            </a:pPr>
            <a:r>
              <a:rPr lang="vi-VN" b="0" dirty="0">
                <a:latin typeface="Arial"/>
                <a:cs typeface="Arial"/>
              </a:rPr>
              <a:t>Có nhiều bài hướng dẫn Minecraft. Bắt đầu với bài hướng dẫn </a:t>
            </a:r>
            <a:r>
              <a:rPr lang="vi-VN" dirty="0">
                <a:latin typeface="Arial"/>
                <a:cs typeface="Arial"/>
              </a:rPr>
              <a:t>năm </a:t>
            </a:r>
            <a:r>
              <a:rPr lang="vi-VN" b="0" dirty="0">
                <a:latin typeface="Arial"/>
                <a:cs typeface="Arial"/>
              </a:rPr>
              <a:t>nay và sử dụng các bài hướng dẫn khác nếu họ kết thúc sớm. Mỗi bài hướng dẫn dạy các khái niệm khác nhau do đó thực hiện</a:t>
            </a:r>
            <a:r>
              <a:rPr lang="vi-VN" dirty="0">
                <a:latin typeface="Arial"/>
                <a:cs typeface="Arial"/>
              </a:rPr>
              <a:t> tất cả</a:t>
            </a:r>
            <a:r>
              <a:rPr lang="vi-VN" b="0" dirty="0">
                <a:latin typeface="Arial"/>
                <a:cs typeface="Arial"/>
              </a:rPr>
              <a:t> các bài hướng dẫn là một ý tưởng tuyệt vời!</a:t>
            </a:r>
            <a:r>
              <a:rPr lang="vi-VN" dirty="0">
                <a:latin typeface="Arial"/>
                <a:cs typeface="Arial"/>
              </a:rPr>
              <a:t> </a:t>
            </a:r>
            <a:endParaRPr lang="vi-VN" b="0" dirty="0"/>
          </a:p>
          <a:p>
            <a:endParaRPr lang="vi-VN" sz="1200" b="1" u="sng" kern="1200" baseline="0" dirty="0">
              <a:solidFill>
                <a:schemeClr val="tx1"/>
              </a:solidFill>
              <a:effectLst/>
              <a:latin typeface="Arial"/>
              <a:ea typeface="Arial"/>
              <a:cs typeface="Arial"/>
            </a:endParaRPr>
          </a:p>
          <a:p>
            <a:r>
              <a:rPr lang="vi-VN" sz="1200" kern="1200" dirty="0">
                <a:solidFill>
                  <a:schemeClr val="tx1"/>
                </a:solidFill>
                <a:effectLst/>
                <a:latin typeface="Arial"/>
                <a:cs typeface="Arial"/>
              </a:rPr>
              <a:t>Nếu bạn không thể cung cấp thiết bị riêng cho mỗi người tham gia, hãy thử ghép cặp họ với nhau và để họ thay phiên nhau thực hiện từng bước của từng bài học để cả hai đều có cơ hội hoạt động và quan sát lẫn nhau. Các cá nhân nên làm việc một mình với câu đố.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Sau 15 phút, hãy chúc mừng nhóm về tiến độ đã đạt được và mã họ đã viết ra.</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vi-VN" sz="1200" b="0" u="none" kern="1200" dirty="0">
                <a:solidFill>
                  <a:schemeClr val="tx1"/>
                </a:solidFill>
                <a:effectLst/>
                <a:latin typeface="Arial"/>
                <a:cs typeface="Arial"/>
              </a:rPr>
              <a:t>Đối với những người tham gia hoàn thành bài hướng dẫn này và/hoặc bài hướng dẫn nâng cao hơn, hãy mời họ chơi qua bài hướng dẫn bằng cách sử dụng </a:t>
            </a:r>
            <a:r>
              <a:rPr lang="vi-VN" sz="1200" b="1" u="none" kern="1200" dirty="0">
                <a:solidFill>
                  <a:schemeClr val="tx1"/>
                </a:solidFill>
                <a:effectLst/>
                <a:latin typeface="Arial"/>
                <a:cs typeface="Arial"/>
              </a:rPr>
              <a:t>Diamond Path </a:t>
            </a:r>
            <a:r>
              <a:rPr lang="vi-VN" sz="1200" b="0" u="none" kern="1200" dirty="0">
                <a:solidFill>
                  <a:schemeClr val="tx1"/>
                </a:solidFill>
                <a:effectLst/>
                <a:latin typeface="Arial"/>
                <a:cs typeface="Arial"/>
              </a:rPr>
              <a:t>– bao gồm các thách thức lập trình khác mà họ cần hoàn thành để lấy được viên kim cương ở cấp đó.</a:t>
            </a:r>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0" dirty="0"/>
          </a:p>
          <a:p>
            <a:r>
              <a:rPr lang="vi-VN" dirty="0">
                <a:latin typeface="Arial"/>
                <a:cs typeface="Arial"/>
              </a:rPr>
              <a:t> </a:t>
            </a: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vi-VN"/>
          </a:p>
        </p:txBody>
      </p:sp>
    </p:spTree>
    <p:extLst>
      <p:ext uri="{BB962C8B-B14F-4D97-AF65-F5344CB8AC3E}">
        <p14:creationId xmlns:p14="http://schemas.microsoft.com/office/powerpoint/2010/main" val="275879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dirty="0">
                <a:latin typeface="Arial"/>
                <a:cs typeface="Arial"/>
              </a:rPr>
              <a:t>"Có thể bạn đã biết rằng lập trình là việc đưa ra các hướng dẫn cho công nghệ. Máy tính không hiểu tiếng Anh, vì vậy chúng ta phải cho máy tính các mệnh lệnh theo ngôn ngữ mà máy tính có thể hiểu được. Ngôn ngữ đó là các đoạn mã! Điều có thể bạn không biết là lập trình không chỉ dành cho các kỹ sư phần mềm và những người trong thế giới công nghệ, mà lập trình là một kỹ năng tuyệt vời mà </a:t>
            </a:r>
            <a:r>
              <a:rPr lang="vi-VN" b="0" i="1" dirty="0">
                <a:latin typeface="Arial"/>
                <a:cs typeface="Arial"/>
              </a:rPr>
              <a:t>ai</a:t>
            </a:r>
            <a:r>
              <a:rPr lang="vi-VN" b="0" dirty="0">
                <a:latin typeface="Arial"/>
                <a:cs typeface="Arial"/>
              </a:rPr>
              <a:t> cũng có thể học!"</a:t>
            </a:r>
            <a:r>
              <a:rPr lang="vi-VN">
                <a:latin typeface="Arial"/>
                <a:cs typeface="Arial"/>
              </a:rPr>
              <a:t> </a:t>
            </a:r>
          </a:p>
          <a:p>
            <a:endParaRPr lang="vi-VN" b="0" i="0"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u="sng" kern="1200" dirty="0">
                <a:solidFill>
                  <a:schemeClr val="tx1"/>
                </a:solidFill>
                <a:latin typeface="Arial"/>
                <a:cs typeface="Arial"/>
              </a:rPr>
              <a:t>LƯU Ý CHO ĐIỀU PHỐI VIÊN:</a:t>
            </a:r>
          </a:p>
          <a:p>
            <a:pPr marL="0" marR="0" indent="0" algn="l" defTabSz="914400" rtl="0" eaLnBrk="1" fontAlgn="auto" latinLnBrk="0" hangingPunct="1">
              <a:lnSpc>
                <a:spcPct val="100000"/>
              </a:lnSpc>
              <a:spcBef>
                <a:spcPts val="0"/>
              </a:spcBef>
              <a:spcAft>
                <a:spcPts val="0"/>
              </a:spcAft>
              <a:buClrTx/>
              <a:buSzTx/>
              <a:buFontTx/>
              <a:buNone/>
              <a:tabLst/>
              <a:defRPr/>
            </a:pPr>
            <a:r>
              <a:rPr lang="vi-VN" b="0" u="none" baseline="0" dirty="0">
                <a:latin typeface="Arial"/>
                <a:cs typeface="Arial"/>
              </a:rPr>
              <a:t>Video sẽ tự động chạy khi bạn chuyển sang slide tiếp theo. </a:t>
            </a:r>
            <a:endParaRPr lang="vi-VN" b="1" u="sng" dirty="0"/>
          </a:p>
          <a:p>
            <a:endParaRPr lang="vi-VN" b="1" u="sng" dirty="0"/>
          </a:p>
          <a:p>
            <a:r>
              <a:rPr lang="vi-VN" b="1" u="sng" dirty="0">
                <a:latin typeface="Arial"/>
                <a:cs typeface="Arial"/>
              </a:rPr>
              <a:t>MỤC TIÊU SLIDE:</a:t>
            </a:r>
            <a:r>
              <a:rPr lang="vi-VN">
                <a:latin typeface="Arial"/>
                <a:cs typeface="Arial"/>
              </a:rPr>
              <a:t> </a:t>
            </a:r>
          </a:p>
          <a:p>
            <a:endParaRPr lang="vi-VN" b="1" u="none" dirty="0"/>
          </a:p>
          <a:p>
            <a:r>
              <a:rPr lang="vi-VN" b="0" u="none" dirty="0">
                <a:latin typeface="Arial"/>
                <a:cs typeface="Arial"/>
              </a:rPr>
              <a:t>Mục tiêu của phần sau đây là thay đổi quan niệm sai lầm về lập trình trong giới trẻ. </a:t>
            </a:r>
            <a:endParaRPr lang="vi-VN" b="1" u="sng"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dirty="0"/>
          </a:p>
          <a:p>
            <a:r>
              <a:rPr lang="vi-VN" sz="1200" b="0" i="0" u="none" strike="noStrike" kern="1200" dirty="0">
                <a:solidFill>
                  <a:schemeClr val="tx1"/>
                </a:solidFill>
                <a:effectLst/>
                <a:latin typeface="Arial"/>
                <a:cs typeface="Arial"/>
              </a:rPr>
              <a:t>Đây là hình ảnh của “The binary code for Hello world” được lặp lại 8 lần.</a:t>
            </a:r>
            <a:r>
              <a:rPr lang="vi-VN">
                <a:latin typeface="Arial"/>
                <a:cs typeface="Arial"/>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vi-VN"/>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endParaRPr lang="vi-VN" b="0" u="none" dirty="0"/>
          </a:p>
          <a:p>
            <a:endParaRPr lang="vi-VN" b="0" u="none" dirty="0"/>
          </a:p>
          <a:p>
            <a:r>
              <a:rPr lang="vi-VN" b="0" u="none" dirty="0">
                <a:latin typeface="Arial"/>
                <a:cs typeface="Arial"/>
              </a:rPr>
              <a:t>“Bây giờ, hãy truy cập vào </a:t>
            </a:r>
            <a:r>
              <a:rPr lang="vi-VN" sz="1200" b="0" u="none" dirty="0">
                <a:solidFill>
                  <a:schemeClr val="bg1"/>
                </a:solidFill>
                <a:latin typeface="Arial"/>
                <a:cs typeface="Arial"/>
              </a:rPr>
              <a:t>code.org</a:t>
            </a:r>
            <a:r>
              <a:rPr lang="vi-VN" sz="1200" dirty="0">
                <a:solidFill>
                  <a:schemeClr val="bg1"/>
                </a:solidFill>
                <a:latin typeface="Arial"/>
                <a:cs typeface="Arial"/>
              </a:rPr>
              <a:t>/Minecraft</a:t>
            </a:r>
            <a:r>
              <a:rPr lang="vi-VN" dirty="0">
                <a:latin typeface="Arial"/>
                <a:cs typeface="Arial"/>
              </a:rPr>
              <a:t> </a:t>
            </a:r>
            <a:r>
              <a:rPr lang="vi-VN" b="0" u="none" baseline="0" dirty="0">
                <a:latin typeface="Arial"/>
                <a:cs typeface="Arial"/>
              </a:rPr>
              <a:t>để tìm bài hướng dẫn “</a:t>
            </a:r>
            <a:r>
              <a:rPr lang="vi-VN" sz="1200" kern="1200" dirty="0">
                <a:solidFill>
                  <a:schemeClr val="tx1"/>
                </a:solidFill>
                <a:effectLst/>
                <a:latin typeface="Arial"/>
                <a:cs typeface="Arial"/>
              </a:rPr>
              <a:t>Minecraft Hour of </a:t>
            </a:r>
            <a:r>
              <a:rPr lang="vi-VN" b="0" u="none" baseline="0" dirty="0">
                <a:latin typeface="Arial"/>
                <a:cs typeface="Arial"/>
              </a:rPr>
              <a:t>Code</a:t>
            </a:r>
            <a:r>
              <a:rPr lang="vi-VN" b="0" u="none" baseline="30000" dirty="0">
                <a:latin typeface="Arial"/>
                <a:cs typeface="Arial"/>
              </a:rPr>
              <a:t>TM</a:t>
            </a:r>
            <a:r>
              <a:rPr lang="vi-VN" sz="1200" kern="1200" dirty="0">
                <a:solidFill>
                  <a:schemeClr val="tx1"/>
                </a:solidFill>
                <a:effectLst/>
                <a:latin typeface="Arial"/>
                <a:cs typeface="Arial"/>
              </a:rPr>
              <a:t> Hero’s Journey” </a:t>
            </a:r>
            <a:r>
              <a:rPr lang="vi-VN" b="0" u="none" baseline="0" dirty="0">
                <a:latin typeface="Arial"/>
                <a:cs typeface="Arial"/>
              </a:rPr>
              <a:t>và BẮT ĐẦU! ”</a:t>
            </a:r>
            <a:endParaRPr lang="vi-VN" b="1" u="sng" dirty="0"/>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Cho thời gian để người chơi tìm bài hướng dẫn.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vi-VN" sz="1200" b="1" u="sng" kern="1200" baseline="0" dirty="0">
                <a:solidFill>
                  <a:schemeClr val="tx1"/>
                </a:solidFill>
                <a:highlight>
                  <a:srgbClr val="FFFF00"/>
                </a:highlight>
                <a:latin typeface="Arial"/>
                <a:cs typeface="Arial"/>
              </a:rPr>
              <a:t>LƯU Ý CHO ĐIỀU PHỐI VIÊN:</a:t>
            </a:r>
          </a:p>
          <a:p>
            <a:pPr marL="628650" lvl="1" indent="-171450">
              <a:buFont typeface="Arial"/>
              <a:buChar char="•"/>
            </a:pPr>
            <a:r>
              <a:rPr lang="vi-VN" dirty="0">
                <a:latin typeface="Arial"/>
                <a:cs typeface="Arial"/>
              </a:rPr>
              <a:t>Mở slide này lên trong suốt bài hướng dẫn và mở sang slide tiếp theo </a:t>
            </a:r>
            <a:r>
              <a:rPr lang="vi-VN" i="1" dirty="0">
                <a:latin typeface="Arial"/>
                <a:cs typeface="Arial"/>
              </a:rPr>
              <a:t>chỉ</a:t>
            </a:r>
            <a:r>
              <a:rPr lang="vi-VN" dirty="0">
                <a:latin typeface="Arial"/>
                <a:cs typeface="Arial"/>
              </a:rPr>
              <a:t> khi nhóm của bạn tới gần cuối bài hướng dẫn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0" u="none" baseline="0" dirty="0">
                <a:latin typeface="Arial"/>
                <a:cs typeface="Arial"/>
              </a:rPr>
              <a:t>Nếu người tham gia đăng nhập vào bài hướng dẫn, tiến độ bài học sẽ được lưu trên các cấp độ và họ có thể mở lại để tiếp tục nếu họ không hoàn thành ngay lúc đó.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kern="1200" dirty="0">
                <a:solidFill>
                  <a:schemeClr val="tx1"/>
                </a:solidFill>
                <a:effectLst/>
                <a:latin typeface="Arial"/>
                <a:cs typeface="Arial"/>
              </a:rPr>
              <a:t>Do có chế độ chơi tự do và không gian để xây dựng bất cứ điều gì người tham gia muốn, nên cần nhận thức được những rủi ro liên quan đến giới trẻ và nội dung do người dùng tạo ra.</a:t>
            </a:r>
          </a:p>
          <a:p>
            <a:pPr marL="0" lvl="0" indent="0">
              <a:buFont typeface="Arial"/>
              <a:buNone/>
            </a:pPr>
            <a:endParaRPr lang="vi-VN" b="1" u="sng" baseline="0" dirty="0"/>
          </a:p>
          <a:p>
            <a:pPr marL="0" lvl="0" indent="0">
              <a:buFont typeface="Arial"/>
              <a:buNone/>
            </a:pPr>
            <a:r>
              <a:rPr lang="vi-VN" b="1" u="sng" baseline="0" dirty="0">
                <a:latin typeface="Arial"/>
                <a:cs typeface="Arial"/>
              </a:rPr>
              <a:t>NẾU BẠN CÓ ÍT THỜI GIAN:</a:t>
            </a:r>
          </a:p>
          <a:p>
            <a:pPr marL="628650" lvl="1" indent="-171450">
              <a:buFont typeface="Arial"/>
              <a:buChar char="•"/>
            </a:pPr>
            <a:r>
              <a:rPr lang="vi-VN" sz="1200" kern="1200" dirty="0">
                <a:solidFill>
                  <a:schemeClr val="tx1"/>
                </a:solidFill>
                <a:effectLst/>
                <a:latin typeface="Arial"/>
                <a:cs typeface="Arial"/>
              </a:rPr>
              <a:t>Hãy hoàn thành càng nhiều câu đố càng tốt. Những đứa trẻ có hiểu biết về kỹ thuật có thể hoàn thành tất cả các câu đố trong vòng 50-60 phút.</a:t>
            </a:r>
          </a:p>
          <a:p>
            <a:pPr marL="628650" lvl="1" indent="-171450">
              <a:buFont typeface="Arial"/>
              <a:buChar char="•"/>
            </a:pPr>
            <a:r>
              <a:rPr lang="vi-VN" sz="1200" kern="1200" dirty="0">
                <a:solidFill>
                  <a:schemeClr val="tx1"/>
                </a:solidFill>
                <a:effectLst/>
                <a:latin typeface="Arial"/>
                <a:cs typeface="Arial"/>
              </a:rPr>
              <a:t>Hãy chúc mừng các học sinh về những gì họ đã hoàn thành và cho họ biết họ có thể lập trình lại ở nhà.</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vi-VN" sz="1200" b="1" u="sng" kern="1200" baseline="0" dirty="0">
                <a:solidFill>
                  <a:schemeClr val="tx1"/>
                </a:solidFill>
                <a:highlight>
                  <a:srgbClr val="FFFF00"/>
                </a:highlight>
                <a:latin typeface="Arial"/>
                <a:cs typeface="Arial"/>
              </a:rPr>
              <a:t>NẾU BẠN CÓ THÊM THỜI GIAN:</a:t>
            </a:r>
            <a:endParaRPr lang="vi-VN" sz="1200" b="1" u="sng" kern="1200" baseline="0" dirty="0">
              <a:solidFill>
                <a:schemeClr val="tx1"/>
              </a:solidFill>
              <a:highlight>
                <a:srgbClr val="FFFF00"/>
              </a:highlight>
              <a:latin typeface="Arial"/>
              <a:ea typeface="Arial"/>
              <a:cs typeface="Aria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sz="1200" b="0" i="0" u="none" strike="noStrike" kern="1200" dirty="0">
                <a:solidFill>
                  <a:schemeClr val="tx1"/>
                </a:solidFill>
                <a:effectLst/>
                <a:latin typeface="Arial"/>
                <a:cs typeface="Arial"/>
              </a:rPr>
              <a:t>Hướng dẫn học sinh tiếp tục sáng tạo ở câu đố cuối cùng để tạo thêm giờ chơi. </a:t>
            </a:r>
            <a:r>
              <a:rPr lang="vi-VN" dirty="0">
                <a:latin typeface="Arial"/>
                <a:cs typeface="Arial"/>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0" u="none" baseline="0" dirty="0">
                <a:latin typeface="Arial"/>
                <a:cs typeface="Arial"/>
              </a:rPr>
              <a:t>Hướng dẫn học sinh xem lại từng câu đố và thách thức họ giải quyết các câu đố theo một cách khác. Như vậy sẽ tạo thêm cơ hội chơi nhiều lần và thử nghiệm trong vui vẻ và hứng thú.</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0" u="none" baseline="0" dirty="0">
                <a:latin typeface="Arial"/>
                <a:cs typeface="Arial"/>
              </a:rPr>
              <a:t>Hướng dẫn học sinh chơi qua “Minecraft Hour of Code</a:t>
            </a:r>
            <a:r>
              <a:rPr lang="vi-VN" b="0" u="none" baseline="30000" dirty="0">
                <a:latin typeface="Arial"/>
                <a:cs typeface="Arial"/>
              </a:rPr>
              <a:t>TM</a:t>
            </a:r>
            <a:r>
              <a:rPr lang="vi-VN" b="0" u="none" baseline="0" dirty="0">
                <a:latin typeface="Arial"/>
                <a:cs typeface="Arial"/>
              </a:rPr>
              <a:t> Adventurer” và/hoặc “Minecraft Hour of Code</a:t>
            </a:r>
            <a:r>
              <a:rPr lang="vi-VN" b="0" u="none" baseline="30000" dirty="0">
                <a:latin typeface="Arial"/>
                <a:cs typeface="Arial"/>
              </a:rPr>
              <a:t>TM</a:t>
            </a:r>
            <a:r>
              <a:rPr lang="vi-VN" b="0" u="none" baseline="0" dirty="0">
                <a:latin typeface="Arial"/>
                <a:cs typeface="Arial"/>
              </a:rPr>
              <a:t> Designer”.</a:t>
            </a:r>
            <a:r>
              <a:rPr lang="vi-VN" dirty="0">
                <a:latin typeface="Arial"/>
                <a:cs typeface="Arial"/>
              </a:rPr>
              <a:t> </a:t>
            </a:r>
            <a:endParaRPr lang="vi-VN" b="1" u="sng" dirty="0"/>
          </a:p>
          <a:p>
            <a:endParaRPr lang="vi-VN" b="1" dirty="0"/>
          </a:p>
          <a:p>
            <a:pPr marL="0" indent="0">
              <a:buFont typeface="Arial"/>
              <a:buNone/>
            </a:pPr>
            <a:endParaRPr lang="vi-VN" dirty="0"/>
          </a:p>
          <a:p>
            <a:pPr marL="0" indent="0">
              <a:buFont typeface="Arial"/>
              <a:buNone/>
            </a:pPr>
            <a:endParaRPr lang="vi-VN" dirty="0"/>
          </a:p>
          <a:p>
            <a:pPr marL="0" indent="0">
              <a:buFont typeface="Arial"/>
              <a:buNone/>
            </a:pPr>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vi-VN"/>
          </a:p>
        </p:txBody>
      </p:sp>
    </p:spTree>
    <p:extLst>
      <p:ext uri="{BB962C8B-B14F-4D97-AF65-F5344CB8AC3E}">
        <p14:creationId xmlns:p14="http://schemas.microsoft.com/office/powerpoint/2010/main" val="25551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"Được rồi mọi người! Các bạn chỉ còn vài phút để hoàn tất chương trình hướng dẫn thôi nhé!"</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u="none" dirty="0">
                <a:latin typeface="Arial"/>
                <a:cs typeface="Arial"/>
              </a:rPr>
              <a:t>Để báo cho người tham gia rằng thời gian sắp hết và bài hướng dẫn sắp kết thúc.</a:t>
            </a:r>
            <a:endParaRPr lang="vi-VN" b="0" u="none"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Đối với hình ảnh này, chúng tôi dùng ảnh động của một con mèo con mặc trang phục sư tử.</a:t>
            </a:r>
            <a:r>
              <a:rPr lang="vi-VN">
                <a:latin typeface="Arial"/>
                <a:cs typeface="Arial"/>
              </a:rPr>
              <a:t> </a:t>
            </a:r>
            <a:r>
              <a:rPr lang="vi-VN" sz="1200" i="0" kern="1200" baseline="0" dirty="0">
                <a:solidFill>
                  <a:schemeClr val="tx1"/>
                </a:solidFill>
                <a:effectLst/>
                <a:latin typeface="Arial"/>
                <a:cs typeface="Arial"/>
              </a:rPr>
              <a:t>Điều quan trọng là phải thể hiện nội dung vui và thú vị để khán giả cảm thấy thích thú và hứng khởi với trải nghiệm này.</a:t>
            </a:r>
            <a:endParaRPr lang="vi-VN" sz="1200" kern="1200" baseline="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vi-VN" sz="1200" kern="1200" baseline="0" dirty="0">
              <a:solidFill>
                <a:schemeClr val="tx1"/>
              </a:solidFill>
              <a:effectLst/>
              <a:latin typeface="Arial"/>
              <a:ea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hình ảnh này được thay thế, hãy đảm bảo rằng hình ảnh mới phù hợp với các tiêu chí sau: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vi-VN" sz="1200" kern="1200" dirty="0">
                <a:solidFill>
                  <a:schemeClr val="tx1"/>
                </a:solidFill>
                <a:effectLst/>
                <a:latin typeface="Arial"/>
                <a:cs typeface="Arial"/>
              </a:rPr>
              <a:t>Một hình ảnh vui nhộn hoặc ảnh động của một điều gì đó thể hiện rằng chương trình sắp kết thúc</a:t>
            </a:r>
            <a:endParaRPr lang="vi-VN" dirty="0"/>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vi-VN"/>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endParaRPr lang="vi-VN" b="1" u="sng" dirty="0"/>
          </a:p>
          <a:p>
            <a:endParaRPr lang="vi-VN" b="1" u="sng" dirty="0"/>
          </a:p>
          <a:p>
            <a:r>
              <a:rPr lang="vi-VN" b="0" u="none" baseline="0" dirty="0">
                <a:latin typeface="Arial"/>
                <a:cs typeface="Arial"/>
              </a:rPr>
              <a:t>“Chúng ta hãy quay lại cuộc thảo luận của chúng ta trước đó. Suy nghĩ của bạn về lập trình là gì có thay đổi không?”</a:t>
            </a:r>
          </a:p>
          <a:p>
            <a:pPr marL="628650" lvl="1" indent="-171450">
              <a:buFont typeface="Arial"/>
              <a:buChar char="•"/>
            </a:pPr>
            <a:r>
              <a:rPr lang="vi-VN">
                <a:latin typeface="Arial"/>
                <a:cs typeface="Arial"/>
              </a:rPr>
              <a:t>Bạn sẽ trả lời câu hỏi “Lập trình là gì” như thế nào nếu gia đình hoặc bạn bè của bạn đặt ra?</a:t>
            </a:r>
          </a:p>
          <a:p>
            <a:pPr marL="628650" lvl="1" indent="-171450">
              <a:buFont typeface="Arial"/>
              <a:buChar char="•"/>
            </a:pPr>
            <a:r>
              <a:rPr lang="vi-VN">
                <a:latin typeface="Arial"/>
                <a:cs typeface="Arial"/>
              </a:rPr>
              <a:t>Bạn đã học được những gì?</a:t>
            </a:r>
          </a:p>
          <a:p>
            <a:pPr marL="628650" lvl="1" indent="-171450">
              <a:buFont typeface="Arial"/>
              <a:buChar char="•"/>
            </a:pPr>
            <a:r>
              <a:rPr lang="vi-VN">
                <a:latin typeface="Arial"/>
                <a:cs typeface="Arial"/>
              </a:rPr>
              <a:t>Bạn thấy điều gì khó nhất? Bạn đã làm gì khi bị mắc kẹt? Tại sao điều đó lại quan trọng? [khuyến khích sự kiên trì]</a:t>
            </a:r>
          </a:p>
          <a:p>
            <a:pPr marL="628650" lvl="1" indent="-171450">
              <a:buFont typeface="Arial"/>
              <a:buChar char="•"/>
            </a:pPr>
            <a:r>
              <a:rPr lang="vi-VN">
                <a:latin typeface="Arial"/>
                <a:cs typeface="Arial"/>
              </a:rPr>
              <a:t>Lập trình mang tính sáng tạo như thế nào? [kết nối lập trình với một cách khác mang tính sáng tạo, như ca hát, khiêu vũ, xây dựng.]</a:t>
            </a:r>
          </a:p>
          <a:p>
            <a:pPr marL="628650" lvl="1" indent="-171450">
              <a:buFont typeface="Arial"/>
              <a:buChar char="•"/>
            </a:pPr>
            <a:r>
              <a:rPr lang="vi-VN">
                <a:latin typeface="Arial"/>
                <a:cs typeface="Arial"/>
              </a:rPr>
              <a:t>Lập trình dành cho ai? [cố gắng vượt ra khỏi định kiến như lập trình chỉ dành cho con trai, những người giỏi toán, v.v.]</a:t>
            </a:r>
            <a:endParaRPr lang="vi-VN" b="0" u="none" dirty="0"/>
          </a:p>
          <a:p>
            <a:endParaRPr lang="vi-VN" b="1" u="sng" dirty="0"/>
          </a:p>
          <a:p>
            <a:r>
              <a:rPr lang="vi-VN" b="1" u="sng" dirty="0">
                <a:latin typeface="Arial"/>
                <a:cs typeface="Arial"/>
              </a:rPr>
              <a:t>MỤC TIÊU SLIDE:</a:t>
            </a:r>
          </a:p>
          <a:p>
            <a:endParaRPr lang="vi-VN" b="1" dirty="0"/>
          </a:p>
          <a:p>
            <a:r>
              <a:rPr lang="vi-VN" b="0" dirty="0">
                <a:latin typeface="Arial"/>
                <a:cs typeface="Arial"/>
              </a:rPr>
              <a:t>Để quay lại câu hỏi ban đầu và đánh giá sự thay đổi trong định kiến của mọi người.</a:t>
            </a:r>
            <a:endParaRPr lang="vi-VN" b="0" dirty="0"/>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dirty="0">
              <a:effectLst/>
            </a:endParaRPr>
          </a:p>
          <a:p>
            <a:r>
              <a:rPr lang="vi-VN" dirty="0">
                <a:effectLst/>
                <a:latin typeface="Arial"/>
                <a:cs typeface="Arial"/>
              </a:rPr>
              <a:t>Không có</a:t>
            </a:r>
            <a:endParaRPr lang="vi-VN"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vi-VN"/>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r>
              <a:rPr lang="vi-VN" b="0" u="none" dirty="0">
                <a:latin typeface="Arial"/>
                <a:cs typeface="Arial"/>
              </a:rPr>
              <a:t>“Bạn nghĩ mình có thể sáng tạo ra điều gì bằng cách lập trình? Bạn có thể áp dụng lập trình cho bất cứ điều gì mà mình yêu thích”. </a:t>
            </a:r>
            <a:r>
              <a:rPr lang="vi-VN" dirty="0">
                <a:latin typeface="Arial"/>
                <a:cs typeface="Arial"/>
              </a:rPr>
              <a:t> </a:t>
            </a: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*VÍ DỤ CẦN ĐỀ CẬP</a:t>
            </a:r>
            <a:endParaRPr lang="vi-VN" dirty="0"/>
          </a:p>
          <a:p>
            <a:pPr marL="628650" lvl="1" indent="-171450">
              <a:buFont typeface="Arial"/>
              <a:buChar char="•"/>
            </a:pPr>
            <a:r>
              <a:rPr lang="vi-VN" sz="1200" kern="1200" dirty="0">
                <a:solidFill>
                  <a:schemeClr val="tx1"/>
                </a:solidFill>
                <a:effectLst/>
                <a:latin typeface="Arial"/>
                <a:cs typeface="Arial"/>
              </a:rPr>
              <a:t>Nếu quan tâm đến </a:t>
            </a:r>
            <a:r>
              <a:rPr lang="vi-VN" sz="1200" b="1" kern="1200" dirty="0">
                <a:solidFill>
                  <a:schemeClr val="tx1"/>
                </a:solidFill>
                <a:effectLst/>
                <a:latin typeface="Arial"/>
                <a:cs typeface="Arial"/>
              </a:rPr>
              <a:t>công việc tình nguyện</a:t>
            </a:r>
            <a:r>
              <a:rPr lang="vi-VN" sz="1200" kern="1200" dirty="0">
                <a:solidFill>
                  <a:schemeClr val="tx1"/>
                </a:solidFill>
                <a:effectLst/>
                <a:latin typeface="Arial"/>
                <a:cs typeface="Arial"/>
              </a:rPr>
              <a:t>, bạn có thể xây dựng một website để thu hút bạn bè và những người khác tham gia công việc tình nguyện.</a:t>
            </a:r>
            <a:endParaRPr lang="vi-VN" dirty="0">
              <a:effectLst/>
            </a:endParaRPr>
          </a:p>
          <a:p>
            <a:pPr marL="628650" lvl="1" indent="-171450">
              <a:buFont typeface="Arial"/>
              <a:buChar char="•"/>
            </a:pPr>
            <a:r>
              <a:rPr lang="vi-VN" sz="1200" kern="1200" dirty="0">
                <a:solidFill>
                  <a:schemeClr val="tx1"/>
                </a:solidFill>
                <a:effectLst/>
                <a:latin typeface="Arial"/>
                <a:cs typeface="Arial"/>
              </a:rPr>
              <a:t>Nếu quan tâm đến </a:t>
            </a:r>
            <a:r>
              <a:rPr lang="vi-VN" sz="1200" b="1" kern="1200" dirty="0">
                <a:solidFill>
                  <a:schemeClr val="tx1"/>
                </a:solidFill>
                <a:effectLst/>
                <a:latin typeface="Arial"/>
                <a:cs typeface="Arial"/>
              </a:rPr>
              <a:t>thể thao </a:t>
            </a:r>
            <a:r>
              <a:rPr lang="vi-VN" sz="1200" kern="1200" dirty="0">
                <a:solidFill>
                  <a:schemeClr val="tx1"/>
                </a:solidFill>
                <a:effectLst/>
                <a:latin typeface="Arial"/>
                <a:cs typeface="Arial"/>
              </a:rPr>
              <a:t>, bạn có thể xây dựng một ứng dụng thể hiện số liệu thống kê của đội tuyển mình yêu thích.</a:t>
            </a:r>
            <a:endParaRPr lang="vi-VN" dirty="0">
              <a:effectLst/>
            </a:endParaRPr>
          </a:p>
          <a:p>
            <a:pPr marL="628650" lvl="1" indent="-171450">
              <a:buFont typeface="Arial"/>
              <a:buChar char="•"/>
            </a:pPr>
            <a:r>
              <a:rPr lang="vi-VN" sz="1200" kern="1200" dirty="0">
                <a:solidFill>
                  <a:schemeClr val="tx1"/>
                </a:solidFill>
                <a:effectLst/>
                <a:latin typeface="Arial"/>
                <a:cs typeface="Arial"/>
              </a:rPr>
              <a:t>Nếu yêu thích </a:t>
            </a:r>
            <a:r>
              <a:rPr lang="vi-VN" sz="1200" b="1" kern="1200" dirty="0">
                <a:solidFill>
                  <a:schemeClr val="tx1"/>
                </a:solidFill>
                <a:effectLst/>
                <a:latin typeface="Arial"/>
                <a:cs typeface="Arial"/>
              </a:rPr>
              <a:t>âm nhạc</a:t>
            </a:r>
            <a:r>
              <a:rPr lang="vi-VN" sz="1200" kern="1200" dirty="0">
                <a:solidFill>
                  <a:schemeClr val="tx1"/>
                </a:solidFill>
                <a:effectLst/>
                <a:latin typeface="Arial"/>
                <a:cs typeface="Arial"/>
              </a:rPr>
              <a:t>, bạn có thể tạo ra một website chia sẻ danh sách nhạc hàng tuần và các đánh giá về album để chia sẻ với bạn bè. </a:t>
            </a:r>
            <a:endParaRPr lang="vi-VN" dirty="0">
              <a:effectLst/>
            </a:endParaRPr>
          </a:p>
          <a:p>
            <a:endParaRPr lang="vi-VN" b="1" u="sng" dirty="0"/>
          </a:p>
          <a:p>
            <a:r>
              <a:rPr lang="vi-VN" b="1" u="sng" dirty="0">
                <a:latin typeface="Arial"/>
                <a:cs typeface="Arial"/>
              </a:rPr>
              <a:t>MỤC TIÊU SLIDE:</a:t>
            </a:r>
          </a:p>
          <a:p>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nhấn mạnh lại rằng các khả năng của lập trình là vô tận. </a:t>
            </a:r>
            <a:r>
              <a:rPr lang="vi-VN" sz="1200" kern="1200" dirty="0">
                <a:solidFill>
                  <a:schemeClr val="tx1"/>
                </a:solidFill>
                <a:effectLst/>
                <a:latin typeface="Arial"/>
                <a:cs typeface="Arial"/>
              </a:rPr>
              <a:t>Đây là cơ hội để thỏa sức đam mê của những người tham gia trong phòng và cố gắng nhấn mạnh rằng họ có thể áp dụng lập trình cho những điều họ yêu thích. </a:t>
            </a:r>
            <a:endParaRPr lang="vi-VN" b="0" u="none"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vi-VN"/>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"Bây giờ bạn đang trên con đường trở thành chuyên gia lập trình, đây là một số nguồn tài nguyên miễn phí cho bạn tham khảo! Hãy ghi lại những đường link này và tiếp tục lập trình nhé!"</a:t>
            </a:r>
            <a:endParaRPr lang="vi-VN" b="0" u="none" dirty="0"/>
          </a:p>
          <a:p>
            <a:endParaRPr lang="vi-VN" b="1" u="sng" dirty="0"/>
          </a:p>
          <a:p>
            <a:r>
              <a:rPr lang="vi-VN" b="1" u="sng" dirty="0">
                <a:latin typeface="Arial"/>
                <a:cs typeface="Arial"/>
              </a:rPr>
              <a:t>MỤC TIÊU SLIDE:</a:t>
            </a:r>
          </a:p>
          <a:p>
            <a:endParaRPr lang="vi-VN" b="1" u="sng" dirty="0"/>
          </a:p>
          <a:p>
            <a:r>
              <a:rPr lang="vi-VN" b="0" u="none" dirty="0">
                <a:latin typeface="Arial"/>
                <a:cs typeface="Arial"/>
              </a:rPr>
              <a:t>Để khuyến khích những người trẻ tuổi tiếp tục tìm hiểu lập trình.</a:t>
            </a:r>
          </a:p>
          <a:p>
            <a:endParaRPr lang="vi-VN" b="0" u="none" baseline="0" dirty="0"/>
          </a:p>
          <a:p>
            <a:pPr marL="0" algn="l" defTabSz="914400" rtl="0" eaLnBrk="1" latinLnBrk="0" hangingPunct="1"/>
            <a:r>
              <a:rPr lang="vi-VN" sz="1200" b="1" u="sng" kern="1200" baseline="0" dirty="0">
                <a:solidFill>
                  <a:schemeClr val="tx1"/>
                </a:solidFill>
                <a:latin typeface="Arial"/>
                <a:cs typeface="Arial"/>
              </a:rPr>
              <a:t>LƯU Ý CHO ĐIỀU PHỐI VIÊN:</a:t>
            </a:r>
          </a:p>
          <a:p>
            <a:r>
              <a:rPr lang="vi-VN" sz="1200" kern="1200" dirty="0">
                <a:solidFill>
                  <a:schemeClr val="tx1"/>
                </a:solidFill>
                <a:effectLst/>
                <a:latin typeface="Arial"/>
                <a:cs typeface="Arial"/>
              </a:rPr>
              <a:t>Những người tham gia có thể truy cập </a:t>
            </a:r>
            <a:r>
              <a:rPr lang="vi-VN" sz="1200" b="1" kern="1200" dirty="0">
                <a:solidFill>
                  <a:schemeClr val="tx1"/>
                </a:solidFill>
                <a:effectLst/>
                <a:latin typeface="Arial"/>
                <a:cs typeface="Arial"/>
              </a:rPr>
              <a:t>chứng chỉ Hour of Code</a:t>
            </a:r>
            <a:r>
              <a:rPr lang="vi-VN" sz="1200" b="1" kern="1200" baseline="30000" dirty="0">
                <a:solidFill>
                  <a:schemeClr val="tx1"/>
                </a:solidFill>
                <a:effectLst/>
                <a:latin typeface="Arial"/>
                <a:cs typeface="Arial"/>
              </a:rPr>
              <a:t>TM</a:t>
            </a:r>
            <a:r>
              <a:rPr lang="vi-VN" sz="1200" b="1" kern="1200" dirty="0">
                <a:solidFill>
                  <a:schemeClr val="tx1"/>
                </a:solidFill>
                <a:effectLst/>
                <a:latin typeface="Arial"/>
                <a:cs typeface="Arial"/>
              </a:rPr>
              <a:t> </a:t>
            </a:r>
            <a:r>
              <a:rPr lang="vi-VN" sz="1200" kern="1200" dirty="0">
                <a:solidFill>
                  <a:schemeClr val="tx1"/>
                </a:solidFill>
                <a:effectLst/>
                <a:latin typeface="Arial"/>
                <a:cs typeface="Arial"/>
              </a:rPr>
              <a:t>bất cứ lúc nào sau khi họ đã bắt đầu bài hướng dẫn Hour of </a:t>
            </a:r>
            <a:r>
              <a:rPr lang="vi-VN" b="0" u="none" baseline="0" dirty="0">
                <a:latin typeface="Arial"/>
                <a:cs typeface="Arial"/>
              </a:rPr>
              <a:t>Code</a:t>
            </a:r>
            <a:r>
              <a:rPr lang="vi-VN" b="0" u="none" baseline="30000" dirty="0">
                <a:latin typeface="Arial"/>
                <a:cs typeface="Arial"/>
              </a:rPr>
              <a:t>TM</a:t>
            </a:r>
            <a:r>
              <a:rPr lang="vi-VN" sz="1200" kern="1200" dirty="0">
                <a:solidFill>
                  <a:schemeClr val="tx1"/>
                </a:solidFill>
                <a:effectLst/>
                <a:latin typeface="Arial"/>
                <a:cs typeface="Arial"/>
              </a:rPr>
              <a:t> và sau sự kiện Hour of Code</a:t>
            </a:r>
            <a:r>
              <a:rPr lang="vi-VN" sz="1200" kern="1200" baseline="30000" dirty="0">
                <a:solidFill>
                  <a:schemeClr val="tx1"/>
                </a:solidFill>
                <a:effectLst/>
                <a:latin typeface="Arial"/>
                <a:cs typeface="Arial"/>
              </a:rPr>
              <a:t>TM</a:t>
            </a:r>
            <a:r>
              <a:rPr lang="vi-VN" sz="1200" kern="1200" dirty="0">
                <a:solidFill>
                  <a:schemeClr val="tx1"/>
                </a:solidFill>
                <a:effectLst/>
                <a:latin typeface="Arial"/>
                <a:cs typeface="Arial"/>
              </a:rPr>
              <a:t> tại code.org.</a:t>
            </a: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Điều chỉnh nội dung trên slide tài nguyên bổ sung cho phù hợp với đối tượng:</a:t>
            </a:r>
          </a:p>
          <a:p>
            <a:endParaRPr lang="vi-VN" sz="1200" b="1" u="none" kern="1200" dirty="0">
              <a:solidFill>
                <a:schemeClr val="tx1"/>
              </a:solidFill>
              <a:effectLst/>
              <a:latin typeface="Arial"/>
              <a:ea typeface="Arial"/>
              <a:cs typeface="Arial"/>
            </a:endParaRPr>
          </a:p>
          <a:p>
            <a:r>
              <a:rPr lang="vi-VN" sz="1200" b="1" u="none" kern="1200" dirty="0">
                <a:solidFill>
                  <a:schemeClr val="tx1"/>
                </a:solidFill>
                <a:effectLst/>
                <a:latin typeface="Arial"/>
                <a:cs typeface="Arial"/>
              </a:rPr>
              <a:t>Những người tham gia có thể tải mã của họ lên Minecraft: Education Edition và/hoặc Minecraft trên Windows 10 nếu có.</a:t>
            </a:r>
          </a:p>
          <a:p>
            <a:r>
              <a:rPr lang="vi-VN" sz="1200" b="0" u="none" kern="1200" dirty="0">
                <a:solidFill>
                  <a:schemeClr val="tx1"/>
                </a:solidFill>
                <a:effectLst/>
                <a:latin typeface="Arial"/>
                <a:cs typeface="Arial"/>
              </a:rPr>
              <a:t>Những người tham gia có thể sử dụng Code Studio để nhập mã của họ vào trò chơi thực sự – và xem mã của họ được áp dụng vào thực tiễn như thế nào!</a:t>
            </a:r>
          </a:p>
          <a:p>
            <a:endParaRPr lang="vi-VN" sz="1200" b="0" u="none"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Arial"/>
                <a:cs typeface="Arial"/>
              </a:rPr>
              <a:t>Khám phá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Minecraft: Education Edition được tạo cho trường học và đi kèm các công cụ quản lý lớp học, kế hoạch bài học, v.v. Để biết thêm thông tin, hãy truy cập vào </a:t>
            </a:r>
            <a:r>
              <a:rPr lang="vi-VN" sz="1200" u="sng" kern="1200" dirty="0">
                <a:solidFill>
                  <a:schemeClr val="tx1"/>
                </a:solidFill>
                <a:effectLst/>
                <a:latin typeface="Arial"/>
                <a:cs typeface="Arial"/>
                <a:hlinkClick r:id="rId3"/>
              </a:rPr>
              <a:t>https://education.minecraft.net</a:t>
            </a:r>
            <a:r>
              <a:rPr lang="vi-VN" sz="1200" kern="1200" dirty="0">
                <a:solidFill>
                  <a:schemeClr val="tx1"/>
                </a:solidFill>
                <a:effectLst/>
                <a:latin typeface="Arial"/>
                <a:cs typeface="Arial"/>
              </a:rPr>
              <a:t>.</a:t>
            </a:r>
            <a:endParaRPr lang="vi-VN" sz="1200" b="1"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1" kern="1200" dirty="0">
              <a:solidFill>
                <a:schemeClr val="tx1"/>
              </a:solidFill>
              <a:effectLst/>
              <a:latin typeface="Arial"/>
              <a:ea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kern="1200" dirty="0">
                <a:solidFill>
                  <a:schemeClr val="tx1"/>
                </a:solidFill>
                <a:effectLst/>
                <a:latin typeface="Arial"/>
                <a:cs typeface="Arial"/>
              </a:rPr>
              <a:t>Khám phá các cách thức để mang lại cho cộng đồng của bạn các kỹ năng kỹ thuật số, từ kiến thức về kỹ thuật số cho đến giáo dục về khoa học máy tính</a:t>
            </a:r>
            <a:br>
              <a:rPr dirty="0"/>
            </a:br>
            <a:r>
              <a:rPr lang="vi-VN" sz="1200" kern="1200" dirty="0">
                <a:solidFill>
                  <a:schemeClr val="tx1"/>
                </a:solidFill>
                <a:effectLst/>
                <a:latin typeface="Arial"/>
                <a:cs typeface="Arial"/>
              </a:rPr>
              <a:t>https://Microsoft.com/digitalskills    </a:t>
            </a:r>
          </a:p>
          <a:p>
            <a:endParaRPr lang="vi-VN" sz="1200" b="0" i="0" u="none" strike="noStrike" kern="1200" dirty="0">
              <a:solidFill>
                <a:schemeClr val="tx1"/>
              </a:solidFill>
              <a:effectLst/>
              <a:latin typeface="Arial"/>
              <a:ea typeface="Arial"/>
              <a:cs typeface="Arial"/>
            </a:endParaRPr>
          </a:p>
          <a:p>
            <a:r>
              <a:rPr lang="vi-VN" sz="1200" b="1" i="0" u="none" strike="noStrike" kern="1200" dirty="0">
                <a:solidFill>
                  <a:schemeClr val="tx1"/>
                </a:solidFill>
                <a:effectLst/>
                <a:latin typeface="Arial"/>
                <a:cs typeface="Arial"/>
              </a:rPr>
              <a:t>Code.org (</a:t>
            </a:r>
            <a:r>
              <a:rPr lang="vi-VN" sz="1200" b="1" kern="1200" dirty="0">
                <a:solidFill>
                  <a:schemeClr val="tx1"/>
                </a:solidFill>
                <a:effectLst/>
                <a:latin typeface="Arial"/>
                <a:cs typeface="Arial"/>
                <a:hlinkClick r:id="rId4"/>
              </a:rPr>
              <a:t>https://code.org/educate</a:t>
            </a:r>
            <a:r>
              <a:rPr lang="vi-VN" sz="1200" b="1" i="0" u="none" strike="noStrike" kern="1200" dirty="0">
                <a:solidFill>
                  <a:schemeClr val="tx1"/>
                </a:solidFill>
                <a:effectLst/>
                <a:latin typeface="Arial"/>
                <a:cs typeface="Arial"/>
              </a:rPr>
              <a:t>)</a:t>
            </a:r>
            <a:r>
              <a:rPr lang="vi-VN" sz="1200" b="0" i="0" u="none" strike="noStrike" kern="1200" dirty="0">
                <a:solidFill>
                  <a:schemeClr val="tx1"/>
                </a:solidFill>
                <a:effectLst/>
                <a:latin typeface="Arial"/>
                <a:cs typeface="Arial"/>
              </a:rPr>
              <a:t> Trải nghiệm nhiều hơn những gì có ở Hour of Code</a:t>
            </a:r>
            <a:r>
              <a:rPr lang="vi-VN" sz="1200" b="0" i="0" u="none" strike="noStrike" kern="1200" baseline="30000" dirty="0">
                <a:solidFill>
                  <a:schemeClr val="tx1"/>
                </a:solidFill>
                <a:effectLst/>
                <a:latin typeface="Arial"/>
                <a:cs typeface="Arial"/>
              </a:rPr>
              <a:t>TM</a:t>
            </a:r>
            <a:r>
              <a:rPr lang="vi-VN" sz="1200" b="0" i="0" u="none" strike="noStrike" kern="1200" dirty="0">
                <a:solidFill>
                  <a:schemeClr val="tx1"/>
                </a:solidFill>
                <a:effectLst/>
                <a:latin typeface="Arial"/>
                <a:cs typeface="Arial"/>
              </a:rPr>
              <a:t> với công cụ dành cho giảng viên của Code.org. Bạn không cần có bất kỳ kinh nghiệm nào để giảng dạy môn khoa học máy tính trong lớp của mình. Code.org cung cấp chương trình giảng dạy, giáo án, chương trình học chuyên nghiệp chất lượng cao và rất nhiều công cụ tuyệt vời dành cho mọi cấp độ - tất cả những gì mà bạn cần nhưng không hề tốn phí. Truy cập </a:t>
            </a:r>
            <a:r>
              <a:rPr lang="vi-VN" sz="1200" kern="1200" dirty="0">
                <a:solidFill>
                  <a:schemeClr val="tx1"/>
                </a:solidFill>
                <a:effectLst/>
                <a:latin typeface="Arial"/>
                <a:cs typeface="Arial"/>
                <a:hlinkClick r:id="rId5"/>
              </a:rPr>
              <a:t>code.org/educate</a:t>
            </a:r>
            <a:r>
              <a:rPr lang="vi-VN" sz="1200" b="0" i="0" u="none" strike="noStrike" kern="1200" dirty="0">
                <a:solidFill>
                  <a:schemeClr val="tx1"/>
                </a:solidFill>
                <a:effectLst/>
                <a:latin typeface="Arial"/>
                <a:cs typeface="Arial"/>
              </a:rPr>
              <a:t> và chọn cấp độ của bạn để bắt đầu!</a:t>
            </a:r>
            <a:br>
              <a:rPr dirty="0"/>
            </a:br>
            <a:r>
              <a:rPr lang="vi-VN" sz="1200" b="0" i="0" u="none" strike="noStrike" kern="1200" dirty="0">
                <a:solidFill>
                  <a:schemeClr val="tx1"/>
                </a:solidFill>
                <a:effectLst/>
                <a:latin typeface="Arial"/>
                <a:cs typeface="Arial"/>
              </a:rPr>
              <a:t> </a:t>
            </a:r>
            <a:br>
              <a:rPr dirty="0"/>
            </a:br>
            <a:r>
              <a:rPr lang="vi-VN" sz="1200" b="1" i="0" u="none" strike="noStrike" kern="1200" dirty="0">
                <a:solidFill>
                  <a:schemeClr val="tx1"/>
                </a:solidFill>
                <a:effectLst/>
                <a:latin typeface="Arial"/>
                <a:cs typeface="Arial"/>
              </a:rPr>
              <a:t>Code Studio (</a:t>
            </a:r>
            <a:r>
              <a:rPr lang="vi-VN" sz="1200" b="1" kern="1200" dirty="0">
                <a:solidFill>
                  <a:schemeClr val="tx1"/>
                </a:solidFill>
                <a:effectLst/>
                <a:latin typeface="Arial"/>
                <a:cs typeface="Arial"/>
                <a:hlinkClick r:id="rId6"/>
              </a:rPr>
              <a:t>https://studio.code.org</a:t>
            </a:r>
            <a:r>
              <a:rPr lang="vi-VN" sz="1200" b="1" i="0" u="none" strike="noStrike" kern="1200" dirty="0">
                <a:solidFill>
                  <a:schemeClr val="tx1"/>
                </a:solidFill>
                <a:effectLst/>
                <a:latin typeface="Arial"/>
                <a:cs typeface="Arial"/>
              </a:rPr>
              <a:t>)</a:t>
            </a:r>
            <a:r>
              <a:rPr lang="vi-VN" sz="1200" b="0" i="0" u="none" strike="noStrike" kern="1200" dirty="0">
                <a:solidFill>
                  <a:schemeClr val="tx1"/>
                </a:solidFill>
                <a:effectLst/>
                <a:latin typeface="Arial"/>
                <a:cs typeface="Arial"/>
              </a:rPr>
              <a:t> Bạn có thấy vui khi tham gia Hour of Code</a:t>
            </a:r>
            <a:r>
              <a:rPr lang="vi-VN" sz="1200" b="0" i="0" u="none" strike="noStrike" kern="1200" baseline="30000" dirty="0">
                <a:solidFill>
                  <a:schemeClr val="tx1"/>
                </a:solidFill>
                <a:effectLst/>
                <a:latin typeface="Arial"/>
                <a:cs typeface="Arial"/>
              </a:rPr>
              <a:t>TM</a:t>
            </a:r>
            <a:r>
              <a:rPr lang="vi-VN" sz="1200" b="0" i="0" u="none" strike="noStrike" kern="1200" dirty="0">
                <a:solidFill>
                  <a:schemeClr val="tx1"/>
                </a:solidFill>
                <a:effectLst/>
                <a:latin typeface="Arial"/>
                <a:cs typeface="Arial"/>
              </a:rPr>
              <a:t> không? Thế giới khoa học máy tính có rất nhiều thứ để khám phá! Code Studio nổi bật với các câu đố, trò chơi và các khóa học dành cho mọi lứa tuổi. Học cách tạo ra ứng dụng và trò chơi của riêng bạn, rồi sau đó chia sẻ với bạn bè. Truy cập </a:t>
            </a:r>
            <a:r>
              <a:rPr lang="vi-VN" sz="1200" kern="1200" dirty="0">
                <a:solidFill>
                  <a:schemeClr val="tx1"/>
                </a:solidFill>
                <a:effectLst/>
                <a:latin typeface="Arial"/>
                <a:cs typeface="Arial"/>
                <a:hlinkClick r:id="rId7"/>
              </a:rPr>
              <a:t>studio.code.org</a:t>
            </a:r>
            <a:r>
              <a:rPr lang="vi-VN" sz="1200" b="0" i="0" u="none" strike="noStrike" kern="1200" dirty="0">
                <a:solidFill>
                  <a:schemeClr val="tx1"/>
                </a:solidFill>
                <a:effectLst/>
                <a:latin typeface="Arial"/>
                <a:cs typeface="Arial"/>
              </a:rPr>
              <a:t> và bắt đầu ngay hôm nay!</a:t>
            </a:r>
            <a:br>
              <a:rPr dirty="0"/>
            </a:br>
            <a:endParaRPr lang="vi-VN" b="0" u="none" dirty="0"/>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vi-VN"/>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 </a:t>
            </a:r>
          </a:p>
          <a:p>
            <a:endParaRPr lang="vi-VN" b="1" u="sng" dirty="0"/>
          </a:p>
          <a:p>
            <a:endParaRPr lang="vi-VN" b="1" u="sng" dirty="0"/>
          </a:p>
          <a:p>
            <a:r>
              <a:rPr lang="vi-VN" b="1" u="sng" dirty="0">
                <a:latin typeface="Arial"/>
                <a:cs typeface="Arial"/>
              </a:rPr>
              <a:t>MỤC TIÊU SLIDE:</a:t>
            </a:r>
            <a:r>
              <a:rPr lang="vi-VN" dirty="0">
                <a:latin typeface="Arial"/>
                <a:cs typeface="Arial"/>
              </a:rPr>
              <a:t> </a:t>
            </a:r>
          </a:p>
          <a:p>
            <a:endParaRPr lang="vi-VN" b="0" u="none" baseline="0" dirty="0"/>
          </a:p>
          <a:p>
            <a:r>
              <a:rPr lang="vi-VN" b="0" u="none" baseline="0" dirty="0">
                <a:latin typeface="Arial"/>
                <a:cs typeface="Arial"/>
              </a:rPr>
              <a:t>Để kết luận về sự kiện</a:t>
            </a:r>
          </a:p>
          <a:p>
            <a:endParaRPr lang="vi-VN" b="0" u="none" baseline="0"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Nếu hình ảnh này được thay thế, hãy đảm bảo rằng hình ảnh mới phù hợp với các tiêu chí sau: </a:t>
            </a:r>
            <a:endParaRPr lang="vi-VN" dirty="0"/>
          </a:p>
          <a:p>
            <a:pPr marL="628650" lvl="1" indent="-171450">
              <a:buFont typeface="Arial"/>
              <a:buChar char="•"/>
            </a:pPr>
            <a:r>
              <a:rPr lang="vi-VN" sz="1200" kern="1200" dirty="0">
                <a:solidFill>
                  <a:schemeClr val="tx1"/>
                </a:solidFill>
                <a:effectLst/>
                <a:latin typeface="Arial"/>
                <a:cs typeface="Arial"/>
              </a:rPr>
              <a:t>Có hình ảnh nam giới và nữ giới </a:t>
            </a:r>
          </a:p>
          <a:p>
            <a:pPr marL="628650" lvl="1" indent="-171450">
              <a:buFont typeface="Arial"/>
              <a:buChar char="•"/>
            </a:pPr>
            <a:r>
              <a:rPr lang="vi-VN" sz="1200" kern="1200" dirty="0">
                <a:solidFill>
                  <a:schemeClr val="tx1"/>
                </a:solidFill>
                <a:effectLst/>
                <a:latin typeface="Arial"/>
                <a:cs typeface="Arial"/>
              </a:rPr>
              <a:t>Cho thấy những người tham gia đang hoạt động rất vui vẻ </a:t>
            </a:r>
            <a:endParaRPr lang="vi-VN" dirty="0">
              <a:effectLst/>
            </a:endParaRPr>
          </a:p>
          <a:p>
            <a:pPr marL="628650" lvl="1" indent="-171450">
              <a:buFont typeface="Arial"/>
              <a:buChar char="•"/>
            </a:pPr>
            <a:r>
              <a:rPr lang="vi-VN" sz="1200" kern="1200" dirty="0">
                <a:solidFill>
                  <a:schemeClr val="tx1"/>
                </a:solidFill>
                <a:effectLst/>
                <a:latin typeface="Arial"/>
                <a:cs typeface="Arial"/>
              </a:rPr>
              <a:t>Có hình ảnh một nhóm người chứ không chỉ các cá nhân </a:t>
            </a:r>
            <a:endParaRPr lang="vi-VN" dirty="0">
              <a:effectLst/>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vi-VN"/>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Bản quyền 2017: </a:t>
            </a:r>
          </a:p>
          <a:p>
            <a:r>
              <a:rPr lang="vi-VN" sz="1200" kern="1200" dirty="0">
                <a:solidFill>
                  <a:schemeClr val="tx1"/>
                </a:solidFill>
                <a:effectLst/>
                <a:latin typeface="Arial"/>
                <a:cs typeface="Arial"/>
              </a:rPr>
              <a:t>Bài thuyết trình này có bản quyền, không được bán. Bạn không được sao chép, điều chỉnh, sửa đổi, chuẩn bị các sản phẩm phái sinh, phân phối, hiển thị công khai, bán hoặc sử dụng nội dung này cho mục đích thương mại mà chưa được sự đồng ý trước bằng văn bản của Microsoft Corporation.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Bài thuyết trình này được cung cấp "nguyên trạng". Microsoft không đưa ra bất cứ đảm bảo nào, dù rõ ràng hay ngụ ý. Thông tin và số lượt xem được thể hiện trong bài thuyết trình này, bao gồm URL và các tham chiếu đến các trang Web trên Internet khác, có thể được thay đổi mà không cần thông báo.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Một số ví dụ trong tài liệu này được cung cấp chỉ nhằm mục đích minh họa và mang tính hư cấu. Các ví dụ này không liên quan đến trường hợp nào trong thực tế hoặc không nên liên hệ chúng với trường hợp nào trong thực tế.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Bạn có thể sử dụng bài thuyết trình này cho mục đích cá nhân và sử dụng cùng với các lớp học và học sinh tham gia vào sự kiện lập trình của code.org và các sự kiện lập trình khác. Bài thuyết trình này không cấp cho bạn bất kỳ quyền hợp pháp nào đối với bất kỳ tài sản trí tuệ nào trong mọi sản phẩm của Microsoft.  </a:t>
            </a:r>
          </a:p>
          <a:p>
            <a:r>
              <a:rPr lang="vi-VN" sz="1200" kern="1200" dirty="0">
                <a:solidFill>
                  <a:schemeClr val="tx1"/>
                </a:solidFill>
                <a:effectLst/>
                <a:latin typeface="Arial"/>
                <a:cs typeface="Arial"/>
              </a:rPr>
              <a:t> </a:t>
            </a:r>
          </a:p>
          <a:p>
            <a:r>
              <a:rPr lang="vi-VN" sz="1200" kern="1200" dirty="0">
                <a:solidFill>
                  <a:schemeClr val="tx1"/>
                </a:solidFill>
                <a:effectLst/>
                <a:latin typeface="Arial"/>
                <a:cs typeface="Arial"/>
              </a:rPr>
              <a:t>Microsoft và các nhãn hiệu được liệt kê tại </a:t>
            </a:r>
            <a:r>
              <a:rPr lang="vi-VN" sz="1200" kern="1200" dirty="0">
                <a:solidFill>
                  <a:schemeClr val="tx1"/>
                </a:solidFill>
                <a:effectLst/>
                <a:latin typeface="Arial"/>
                <a:cs typeface="Arial"/>
                <a:hlinkClick r:id="rId3"/>
              </a:rPr>
              <a:t>http://www.microsoft.com/en-us/legal/intellectualproperty/trademarks/en-us.aspx</a:t>
            </a:r>
            <a:r>
              <a:rPr lang="vi-VN" sz="1200" u="none" kern="1200" dirty="0">
                <a:solidFill>
                  <a:schemeClr val="tx1"/>
                </a:solidFill>
                <a:effectLst/>
                <a:latin typeface="Arial"/>
                <a:cs typeface="Arial"/>
                <a:hlinkClick r:id="rId3"/>
              </a:rPr>
              <a:t> </a:t>
            </a:r>
            <a:r>
              <a:rPr lang="vi-VN" sz="1200" kern="1200" dirty="0">
                <a:solidFill>
                  <a:schemeClr val="tx1"/>
                </a:solidFill>
                <a:effectLst/>
                <a:latin typeface="Arial"/>
                <a:cs typeface="Arial"/>
              </a:rPr>
              <a:t>là các nhãn hiệu của tập đoàn Microsoft. Tất cả các nhãn hiệu khác là tài sản của các chủ sở hữu tương ứng đó.</a:t>
            </a:r>
          </a:p>
          <a:p>
            <a:endParaRPr lang="vi-VN"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 Code.org,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Code.org®, logo CODE và Hour of Code</a:t>
            </a:r>
            <a:r>
              <a:rPr kumimoji="0" lang="en-US" sz="1200" b="0" i="0" u="none" strike="noStrike" kern="1200" cap="none" spc="0" normalizeH="0" baseline="0" noProof="0" dirty="0">
                <a:ln>
                  <a:noFill/>
                </a:ln>
                <a:solidFill>
                  <a:prstClr val="black"/>
                </a:solidFill>
                <a:effectLst/>
                <a:uLnTx/>
                <a:uFillTx/>
                <a:latin typeface="+mn-lt"/>
                <a:ea typeface="+mn-ea"/>
                <a:cs typeface="+mn-cs"/>
              </a:rPr>
              <a:t>®</a:t>
            </a:r>
            <a:r>
              <a:rPr kumimoji="0" lang="vi-VN" sz="1200" b="0" i="0" u="none" strike="noStrike" kern="1200" cap="none" spc="0" normalizeH="0" baseline="0" noProof="0" dirty="0">
                <a:ln>
                  <a:noFill/>
                </a:ln>
                <a:solidFill>
                  <a:prstClr val="black"/>
                </a:solidFill>
                <a:effectLst/>
                <a:uLnTx/>
                <a:uFillTx/>
                <a:latin typeface="Arial"/>
                <a:cs typeface="Arial"/>
              </a:rPr>
              <a:t> là các nhãn hiệu của Code.org</a:t>
            </a: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Mojang ©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"Minecraft" là nhãn hiệu của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vi-VN"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vi-VN" sz="1200" b="0" i="0" u="none" strike="noStrike" kern="1200" cap="none" spc="0" normalizeH="0" baseline="0" noProof="0" dirty="0">
                <a:ln>
                  <a:noFill/>
                </a:ln>
                <a:solidFill>
                  <a:prstClr val="black"/>
                </a:solidFill>
                <a:effectLst/>
                <a:uLnTx/>
                <a:uFillTx/>
                <a:latin typeface="Arial"/>
                <a:cs typeface="Arial"/>
              </a:rPr>
              <a:t>© 201</a:t>
            </a:r>
            <a:r>
              <a:rPr kumimoji="0" lang="en-US" sz="1200" b="0" i="0" u="none" strike="noStrike" kern="1200" cap="none" spc="0" normalizeH="0" baseline="0" noProof="0" dirty="0">
                <a:ln>
                  <a:noFill/>
                </a:ln>
                <a:solidFill>
                  <a:prstClr val="black"/>
                </a:solidFill>
                <a:effectLst/>
                <a:uLnTx/>
                <a:uFillTx/>
                <a:latin typeface="Arial"/>
                <a:cs typeface="Arial"/>
              </a:rPr>
              <a:t>7</a:t>
            </a:r>
            <a:r>
              <a:rPr kumimoji="0" lang="vi-VN" sz="1200" b="0" i="0" u="none" strike="noStrike" kern="1200" cap="none" spc="0" normalizeH="0" baseline="0" noProof="0" dirty="0">
                <a:ln>
                  <a:noFill/>
                </a:ln>
                <a:solidFill>
                  <a:prstClr val="black"/>
                </a:solidFill>
                <a:effectLst/>
                <a:uLnTx/>
                <a:uFillTx/>
                <a:latin typeface="Arial"/>
                <a:cs typeface="Arial"/>
              </a:rPr>
              <a:t> Microsoft Corporation. Bảo lưu mọi quyền.</a:t>
            </a:r>
            <a:endParaRPr lang="en-US" b="1" u="sng"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070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“Bạn nghĩ gì khi nghe thấy từ ‘lập trình’? Hãy dành vài phút để suy nghĩ về “lập trình” và ý nghĩa của điều đó đối với bạn”.</a:t>
            </a:r>
          </a:p>
          <a:p>
            <a:endParaRPr lang="vi-VN" b="0" u="none" baseline="0" dirty="0"/>
          </a:p>
          <a:p>
            <a:r>
              <a:rPr lang="vi-VN" b="0" u="none" baseline="0" dirty="0">
                <a:latin typeface="Arial"/>
                <a:cs typeface="Arial"/>
              </a:rPr>
              <a:t>[khuyến khích thảo luận]</a:t>
            </a:r>
          </a:p>
          <a:p>
            <a:endParaRPr lang="vi-VN"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“Bây giờ, chúng ta sẽ xem một đoạn video ngắn cho thấy sự phổ biến của lập trình và bao nhiêu người trẻ, giống như bạn, đã làm quen với lập trình!”</a:t>
            </a:r>
          </a:p>
          <a:p>
            <a:endParaRPr lang="vi-VN" b="1" u="sng" spc="-1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MỤC TIÊU SLIDE:</a:t>
            </a:r>
            <a:r>
              <a:rPr lang="vi-VN">
                <a:latin typeface="Arial"/>
                <a:cs typeface="Aria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vi-VN" b="0" u="none" baseline="0" dirty="0"/>
          </a:p>
          <a:p>
            <a:pPr>
              <a:defRPr/>
            </a:pPr>
            <a:r>
              <a:rPr lang="vi-VN">
                <a:latin typeface="Arial"/>
                <a:cs typeface="Arial"/>
              </a:rPr>
              <a:t>Mục tiêu: để </a:t>
            </a:r>
            <a:r>
              <a:rPr lang="vi-VN" b="0" u="none" baseline="0" dirty="0">
                <a:latin typeface="Arial"/>
                <a:cs typeface="Arial"/>
              </a:rPr>
              <a:t>khởi xướng một cuộc thảo luận và đánh giá các định kiến mà những người trẻ tuổi có thể có về lập trình. Chúng ta biết rằng có một số nhận thức sai lầm thường gặp về lập trình và khoa học máy tính: Đó là lập trình chỉ dành cho những người giỏi toán, “những con nghiện máy tính” hay chủ yếu là dành cho con trai.</a:t>
            </a:r>
            <a:r>
              <a:rPr lang="vi-VN">
                <a:latin typeface="Arial"/>
                <a:cs typeface="Arial"/>
              </a:rPr>
              <a:t> </a:t>
            </a:r>
            <a:r>
              <a:rPr lang="vi-VN" kern="1200" dirty="0">
                <a:effectLst/>
                <a:latin typeface="Arial"/>
                <a:cs typeface="Arial"/>
              </a:rPr>
              <a:t>Trong slide tiếp theo, chúng ta sẽ khắc phục bất kỳ nhận thức sai lầm nào về lập trình để thay đổi quan điểm của người tham gia trước khi chúng ta bước vào bài hướng dẫn.</a:t>
            </a:r>
            <a:r>
              <a:rPr lang="vi-VN">
                <a:latin typeface="Arial"/>
                <a:cs typeface="Arial"/>
              </a:rPr>
              <a:t> </a:t>
            </a:r>
            <a:endParaRPr lang="vi-VN" b="1" u="sng" dirty="0"/>
          </a:p>
          <a:p>
            <a:endParaRPr lang="vi-V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u="sng" kern="1200" dirty="0">
                <a:solidFill>
                  <a:schemeClr val="tx1"/>
                </a:solidFill>
                <a:latin typeface="Arial"/>
                <a:cs typeface="Arial"/>
              </a:rPr>
              <a:t>LƯU Ý CHO ĐIỀU PHỐI VIÊN:</a:t>
            </a:r>
          </a:p>
          <a:p>
            <a:r>
              <a:rPr lang="vi-VN" b="0" u="none" dirty="0">
                <a:latin typeface="Arial"/>
                <a:cs typeface="Arial"/>
              </a:rPr>
              <a:t>Hãy cẩn thận, đừng củng cố thêm các định kiến bằng cách thúc giục họ. Hãy hỏi nhóm của bạn xem họ đang nghĩ gì! Bạn có thể ngạc nhiên!</a:t>
            </a:r>
          </a:p>
          <a:p>
            <a:endParaRPr lang="vi-VN"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“Đầu tiên, chúng ta sẽ xem một đoạn video ngắn cho thấy sự phổ biến của lập trình trong vài năm qua, và bao nhiêu người trẻ, giống như bạn, đã làm quen với lập trình!”</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vi-VN"/>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MỤC TIÊU SLIDE:</a:t>
            </a:r>
          </a:p>
          <a:p>
            <a:endParaRPr lang="vi-VN" b="1" u="sng" baseline="0" dirty="0"/>
          </a:p>
          <a:p>
            <a:r>
              <a:rPr lang="vi-VN" b="0" u="none" baseline="0" dirty="0">
                <a:latin typeface="Arial"/>
                <a:cs typeface="Arial"/>
              </a:rPr>
              <a:t>Làm cho các bạn trẻ thích thú với bài hướng dẫn Hour of Code</a:t>
            </a:r>
            <a:r>
              <a:rPr lang="vi-VN" b="0" u="none" baseline="30000" dirty="0">
                <a:latin typeface="Arial"/>
                <a:cs typeface="Arial"/>
              </a:rPr>
              <a:t>TM</a:t>
            </a:r>
            <a:r>
              <a:rPr lang="vi-VN" b="0" u="none" baseline="0" dirty="0">
                <a:latin typeface="Arial"/>
                <a:cs typeface="Arial"/>
              </a:rPr>
              <a:t>.</a:t>
            </a:r>
            <a:endParaRPr lang="vi-VN" b="1" u="sng" dirty="0"/>
          </a:p>
          <a:p>
            <a:endParaRPr lang="vi-VN" b="1" u="sng" dirty="0"/>
          </a:p>
          <a:p>
            <a:r>
              <a:rPr lang="vi-VN" b="1" u="sng" dirty="0">
                <a:latin typeface="Arial"/>
                <a:cs typeface="Arial"/>
              </a:rPr>
              <a:t>HƯỚNG DẪN HÌNH ẢNH CHO SLIDE NÀY:</a:t>
            </a:r>
          </a:p>
          <a:p>
            <a:endParaRPr lang="vi-VN" sz="1200" kern="1200" dirty="0">
              <a:solidFill>
                <a:schemeClr val="tx1"/>
              </a:solidFill>
              <a:effectLst/>
              <a:latin typeface="Arial"/>
              <a:ea typeface="Arial"/>
              <a:cs typeface="Arial"/>
            </a:endParaRPr>
          </a:p>
          <a:p>
            <a:r>
              <a:rPr lang="vi-VN" dirty="0">
                <a:latin typeface="Arial"/>
                <a:cs typeface="Arial"/>
              </a:rPr>
              <a:t>Video sẽ tự động phát. </a:t>
            </a:r>
          </a:p>
          <a:p>
            <a:endParaRPr lang="vi-VN" dirty="0"/>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Nếu muốn thay đổi ngôn ngữ hoặc phụ đề, bạn có thể thực hiện điều đó tại liên kết dưới đây bằng cách nhấn vào bánh răng ‘thiết lập’ ở góc dưới bên phải của video. Bạn có thể cần phải nhúng lại liên kết sau nếu bạn thay đổi:  https://www.youtube.com/watch?t=1&amp;v=2DxWIxec6yo</a:t>
            </a:r>
            <a:endParaRPr lang="vi-VN" dirty="0"/>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Arial"/>
                <a:cs typeface="Arial"/>
              </a:rPr>
              <a:t>Bạn có thể tìm thấy các video khác tại code.org và video thay thế nếu bạn đang tìm kiếm một thông điệp khác cho đối tượng của mình.</a:t>
            </a: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vi-VN"/>
          </a:p>
        </p:txBody>
      </p:sp>
    </p:spTree>
    <p:extLst>
      <p:ext uri="{BB962C8B-B14F-4D97-AF65-F5344CB8AC3E}">
        <p14:creationId xmlns:p14="http://schemas.microsoft.com/office/powerpoint/2010/main" val="387392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"Hãy nói về những điều </a:t>
            </a:r>
            <a:r>
              <a:rPr lang="vi-VN" b="0" i="1" u="none" dirty="0">
                <a:latin typeface="Arial"/>
                <a:cs typeface="Arial"/>
              </a:rPr>
              <a:t>không đúng</a:t>
            </a:r>
            <a:r>
              <a:rPr lang="vi-VN" b="0" u="none" dirty="0">
                <a:latin typeface="Arial"/>
                <a:cs typeface="Arial"/>
              </a:rPr>
              <a:t> về lập trình. Lập trình không phải là một công việc mà bạn phải làm một mình, và lập trình không khó như bạn nghĩ!"</a:t>
            </a:r>
            <a:endParaRPr lang="vi-VN" b="1" u="sng" dirty="0"/>
          </a:p>
          <a:p>
            <a:endParaRPr lang="vi-VN" b="1" u="sng" dirty="0"/>
          </a:p>
          <a:p>
            <a:r>
              <a:rPr lang="vi-VN" b="1" u="sng" dirty="0">
                <a:latin typeface="Arial"/>
                <a:cs typeface="Arial"/>
              </a:rPr>
              <a:t>MỤC TIÊU SLIDE: </a:t>
            </a: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Mục đích của các slide 5-8 là phá vỡ các định kiến mà giới trẻ tuổi từ 11-14 đang có về bề ngoài của lập trình viên và lập trình thực sự là gì. Chúng tôi thực sự muốn giúp đỡ những người trẻ này phá vỡ định kiến bằng cách cho họ thấy bản chất thực sự của lập trình: </a:t>
            </a:r>
            <a:endParaRPr lang="vi-VN" dirty="0"/>
          </a:p>
          <a:p>
            <a:pPr marL="628650" lvl="1" indent="-171450">
              <a:buFont typeface="Arial"/>
              <a:buChar char="•"/>
            </a:pPr>
            <a:r>
              <a:rPr lang="vi-VN" sz="1200" kern="1200" dirty="0">
                <a:solidFill>
                  <a:schemeClr val="tx1"/>
                </a:solidFill>
                <a:effectLst/>
                <a:latin typeface="Arial"/>
                <a:cs typeface="Arial"/>
              </a:rPr>
              <a:t>Một hoạt động đơn độc </a:t>
            </a:r>
            <a:endParaRPr lang="vi-VN" dirty="0">
              <a:effectLst/>
            </a:endParaRPr>
          </a:p>
          <a:p>
            <a:pPr marL="628650" lvl="1" indent="-171450">
              <a:buFont typeface="Arial"/>
              <a:buChar char="•"/>
            </a:pPr>
            <a:r>
              <a:rPr lang="vi-VN" sz="1200" kern="1200" dirty="0">
                <a:solidFill>
                  <a:schemeClr val="tx1"/>
                </a:solidFill>
                <a:effectLst/>
                <a:latin typeface="Arial"/>
                <a:cs typeface="Arial"/>
              </a:rPr>
              <a:t>Một hoạt động nam tính </a:t>
            </a:r>
            <a:endParaRPr lang="vi-VN" dirty="0">
              <a:effectLst/>
            </a:endParaRPr>
          </a:p>
          <a:p>
            <a:pPr marL="628650" lvl="1" indent="-171450">
              <a:buFont typeface="Arial"/>
              <a:buChar char="•"/>
            </a:pPr>
            <a:r>
              <a:rPr lang="vi-VN" sz="1200" kern="1200" dirty="0">
                <a:solidFill>
                  <a:schemeClr val="tx1"/>
                </a:solidFill>
                <a:effectLst/>
                <a:latin typeface="Arial"/>
                <a:cs typeface="Arial"/>
              </a:rPr>
              <a:t>Chỉ dành cho “những con nghiện máy tính”</a:t>
            </a:r>
            <a:endParaRPr lang="vi-VN" dirty="0">
              <a:effectLst/>
            </a:endParaRPr>
          </a:p>
          <a:p>
            <a:pPr marL="628650" lvl="1" indent="-171450">
              <a:buFont typeface="Arial"/>
              <a:buChar char="•"/>
            </a:pPr>
            <a:r>
              <a:rPr lang="vi-VN" sz="1200" kern="1200" dirty="0">
                <a:solidFill>
                  <a:schemeClr val="tx1"/>
                </a:solidFill>
                <a:effectLst/>
                <a:latin typeface="Arial"/>
                <a:cs typeface="Arial"/>
              </a:rPr>
              <a:t>Chỉ dành cho những người giỏi toán </a:t>
            </a:r>
            <a:endParaRPr lang="vi-VN" dirty="0">
              <a:effectLst/>
            </a:endParaRPr>
          </a:p>
          <a:p>
            <a:pPr marL="628650" lvl="1" indent="-171450">
              <a:buFont typeface="Arial"/>
              <a:buChar char="•"/>
            </a:pPr>
            <a:r>
              <a:rPr lang="vi-VN" sz="1200" kern="1200" dirty="0">
                <a:solidFill>
                  <a:schemeClr val="tx1"/>
                </a:solidFill>
                <a:effectLst/>
                <a:latin typeface="Arial"/>
                <a:cs typeface="Arial"/>
              </a:rPr>
              <a:t>Chỉ dành cho những người muốn phát triển chương trình máy tính </a:t>
            </a:r>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vi-VN"/>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a:defRPr/>
            </a:pPr>
            <a:r>
              <a:rPr lang="vi-VN" b="0" u="none" dirty="0">
                <a:latin typeface="Arial"/>
                <a:cs typeface="Arial"/>
              </a:rPr>
              <a:t>“Lập trình cũng không phải là công việc chỉ ngồi một chỗ tại bàn nhiều giờ liền! Các nhóm lập trình khác nhau đưa ra các giải pháp và sản phẩm phần mềm tốt hơn.</a:t>
            </a:r>
            <a:r>
              <a:rPr lang="vi-VN" dirty="0">
                <a:latin typeface="Arial"/>
                <a:cs typeface="Arial"/>
              </a:rPr>
              <a:t> </a:t>
            </a:r>
            <a:endParaRPr lang="vi-VN" b="1" u="sng" dirty="0"/>
          </a:p>
          <a:p>
            <a:endParaRPr lang="vi-VN" b="1" u="sng" dirty="0"/>
          </a:p>
          <a:p>
            <a:r>
              <a:rPr lang="vi-VN" b="1" u="sng" dirty="0">
                <a:latin typeface="Arial"/>
                <a:cs typeface="Arial"/>
              </a:rPr>
              <a:t>MỤC TIÊU SLIDE: </a:t>
            </a:r>
          </a:p>
          <a:p>
            <a:endParaRPr lang="vi-VN" b="1" u="sng"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latin typeface="Arial"/>
                <a:cs typeface="Arial"/>
              </a:rPr>
              <a:t>Lập trình dành cho mọi người. Các nhóm lập trình khác nhau đưa ra các sản phẩm phần mềm tốt hơn.</a:t>
            </a:r>
            <a:endParaRPr lang="vi-VN" b="1" u="sng" dirty="0">
              <a:latin typeface="Arial"/>
              <a:cs typeface="Arial"/>
            </a:endParaRPr>
          </a:p>
          <a:p>
            <a:endParaRPr lang="vi-VN" sz="1200" kern="1200" dirty="0">
              <a:solidFill>
                <a:schemeClr val="tx1"/>
              </a:solidFill>
              <a:effectLst/>
              <a:latin typeface="Arial"/>
              <a:ea typeface="Arial"/>
              <a:cs typeface="Arial"/>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73313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Điều có thể bạn không biết là lập trình thực ra rất hữu ích cho mèo ở nơi công sở...! "</a:t>
            </a:r>
            <a:endParaRPr lang="vi-VN" b="1" u="sng" dirty="0"/>
          </a:p>
          <a:p>
            <a:endParaRPr lang="vi-VN" b="1" u="sng" dirty="0"/>
          </a:p>
          <a:p>
            <a:r>
              <a:rPr lang="vi-VN" b="1" u="sng" dirty="0">
                <a:latin typeface="Arial"/>
                <a:cs typeface="Arial"/>
              </a:rPr>
              <a:t>MỤC TIÊU SLIDE:</a:t>
            </a:r>
            <a:endParaRPr lang="vi-VN" b="0" u="none" dirty="0"/>
          </a:p>
          <a:p>
            <a:endParaRPr lang="vi-VN"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Để làm cho mọi người cười, slide này là một trò đùa và chỉ để cho vui!</a:t>
            </a:r>
            <a:r>
              <a:rPr lang="vi-VN">
                <a:latin typeface="Arial"/>
                <a:cs typeface="Arial"/>
              </a:rPr>
              <a:t> </a:t>
            </a:r>
            <a:endParaRPr lang="vi-VN" b="1" u="sng" dirty="0"/>
          </a:p>
          <a:p>
            <a:endParaRPr lang="vi-VN" b="1" dirty="0"/>
          </a:p>
          <a:p>
            <a:r>
              <a:rPr lang="vi-VN" b="1" u="sng" dirty="0">
                <a:latin typeface="Arial"/>
                <a:cs typeface="Arial"/>
              </a:rPr>
              <a:t>HƯỚNG DẪN HÌNH ẢNH CHO SLIDE NÀY:</a:t>
            </a:r>
          </a:p>
          <a:p>
            <a:endParaRPr lang="vi-VN" sz="1200" b="1" u="sng" kern="1200" baseline="0" dirty="0">
              <a:solidFill>
                <a:schemeClr val="tx1"/>
              </a:solidFill>
              <a:effectLst/>
              <a:latin typeface="Arial"/>
              <a:ea typeface="Arial"/>
              <a:cs typeface="Arial"/>
            </a:endParaRPr>
          </a:p>
          <a:p>
            <a:r>
              <a:rPr lang="vi-VN" sz="1200" b="0" u="none" kern="1200" baseline="0" dirty="0">
                <a:solidFill>
                  <a:schemeClr val="tx1"/>
                </a:solidFill>
                <a:effectLst/>
                <a:latin typeface="Arial"/>
                <a:cs typeface="Arial"/>
              </a:rPr>
              <a:t>Slide này chỉ cần có một hình ảnh ngớ ngẩn hoặc hình ảnh động dạng .gif để thu hút sự quan tâm của khán giả. </a:t>
            </a:r>
            <a:endParaRPr lang="vi-VN" sz="1200" b="0" u="none" kern="1200" dirty="0">
              <a:solidFill>
                <a:schemeClr val="tx1"/>
              </a:solidFill>
              <a:effectLst/>
              <a:latin typeface="Arial"/>
              <a:ea typeface="Arial"/>
              <a:cs typeface="Arial"/>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vi-VN"/>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u="sng" dirty="0">
                <a:latin typeface="Arial"/>
                <a:cs typeface="Arial"/>
              </a:rPr>
              <a:t>MẪU KỊCH BẢN:</a:t>
            </a:r>
          </a:p>
          <a:p>
            <a:endParaRPr lang="vi-VN" b="1" u="sng" dirty="0"/>
          </a:p>
          <a:p>
            <a:r>
              <a:rPr lang="vi-VN" b="0" u="none" dirty="0">
                <a:latin typeface="Arial"/>
                <a:cs typeface="Arial"/>
              </a:rPr>
              <a:t>"Đùa thôi mà"</a:t>
            </a:r>
          </a:p>
          <a:p>
            <a:endParaRPr lang="vi-VN" b="1" u="sng" dirty="0"/>
          </a:p>
          <a:p>
            <a:r>
              <a:rPr lang="vi-VN" b="1" u="sng" dirty="0">
                <a:latin typeface="Arial"/>
                <a:cs typeface="Arial"/>
              </a:rPr>
              <a:t>MỤC TIÊU SLIDE:</a:t>
            </a:r>
          </a:p>
          <a:p>
            <a:endParaRPr lang="vi-VN" b="1" u="sng" dirty="0"/>
          </a:p>
          <a:p>
            <a:r>
              <a:rPr lang="vi-VN" b="0" u="none" dirty="0">
                <a:latin typeface="Arial"/>
                <a:cs typeface="Arial"/>
              </a:rPr>
              <a:t>Để thể hiện rằng slide trước đó là một trò đùa.</a:t>
            </a:r>
          </a:p>
          <a:p>
            <a:endParaRPr lang="vi-VN"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vi-VN"/>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b="1" u="sng" dirty="0">
                <a:latin typeface="Arial"/>
                <a:cs typeface="Arial"/>
              </a:rPr>
              <a:t>MẪU KỊCH BẢN:</a:t>
            </a:r>
          </a:p>
          <a:p>
            <a:pPr marL="0" marR="0" indent="0" algn="l" defTabSz="914400" rtl="0" eaLnBrk="1" fontAlgn="auto" latinLnBrk="0" hangingPunct="1">
              <a:lnSpc>
                <a:spcPct val="100000"/>
              </a:lnSpc>
              <a:spcBef>
                <a:spcPts val="0"/>
              </a:spcBef>
              <a:spcAft>
                <a:spcPts val="0"/>
              </a:spcAft>
              <a:buClrTx/>
              <a:buSzTx/>
              <a:buFontTx/>
              <a:buNone/>
              <a:tabLst/>
              <a:defRPr/>
            </a:pPr>
            <a:endParaRPr lang="vi-VN" b="1" u="sng" dirty="0"/>
          </a:p>
          <a:p>
            <a:pPr marL="0" marR="0" indent="0" algn="l" defTabSz="914400" rtl="0" eaLnBrk="1" fontAlgn="auto" latinLnBrk="0" hangingPunct="1">
              <a:lnSpc>
                <a:spcPct val="100000"/>
              </a:lnSpc>
              <a:spcBef>
                <a:spcPts val="0"/>
              </a:spcBef>
              <a:spcAft>
                <a:spcPts val="0"/>
              </a:spcAft>
              <a:buClrTx/>
              <a:buSzTx/>
              <a:buFontTx/>
              <a:buNone/>
              <a:tabLst/>
              <a:defRPr/>
            </a:pPr>
            <a:r>
              <a:rPr lang="vi-VN" b="0" u="none" dirty="0">
                <a:latin typeface="Arial"/>
                <a:cs typeface="Arial"/>
              </a:rPr>
              <a:t>"Bây giờ, chúng ta hãy nói về bản chất </a:t>
            </a:r>
            <a:r>
              <a:rPr lang="vi-VN" b="0" i="1" u="none" dirty="0">
                <a:latin typeface="Arial"/>
                <a:cs typeface="Arial"/>
              </a:rPr>
              <a:t>thực sự</a:t>
            </a:r>
            <a:r>
              <a:rPr lang="vi-VN" b="0" u="none" dirty="0">
                <a:latin typeface="Arial"/>
                <a:cs typeface="Arial"/>
              </a:rPr>
              <a:t> của lập trình. Bạn có thể không biết điều này nhưng lập trình là một hoạt động hợp tác và lập trình phù hợp cho cả nam </a:t>
            </a:r>
            <a:r>
              <a:rPr lang="vi-VN" b="0" i="1" u="none" dirty="0">
                <a:latin typeface="Arial"/>
                <a:cs typeface="Arial"/>
              </a:rPr>
              <a:t>và</a:t>
            </a:r>
            <a:r>
              <a:rPr lang="vi-VN" b="0" u="none" dirty="0">
                <a:latin typeface="Arial"/>
                <a:cs typeface="Arial"/>
              </a:rPr>
              <a:t> nữ!"</a:t>
            </a:r>
            <a:endParaRPr lang="vi-VN" b="0" u="none" dirty="0"/>
          </a:p>
          <a:p>
            <a:endParaRPr lang="vi-VN" b="1" u="sng" dirty="0"/>
          </a:p>
          <a:p>
            <a:r>
              <a:rPr lang="vi-VN" b="1" u="sng" dirty="0">
                <a:latin typeface="Arial"/>
                <a:cs typeface="Arial"/>
              </a:rPr>
              <a:t>MỤC TIÊU SLIDE:</a:t>
            </a:r>
          </a:p>
          <a:p>
            <a:endParaRPr lang="vi-VN" b="1" u="sng" dirty="0"/>
          </a:p>
          <a:p>
            <a:r>
              <a:rPr lang="vi-VN" sz="1200" kern="1200" dirty="0">
                <a:solidFill>
                  <a:schemeClr val="tx1"/>
                </a:solidFill>
                <a:effectLst/>
                <a:latin typeface="Arial"/>
                <a:cs typeface="Arial"/>
              </a:rPr>
              <a:t>Trong slide 9-12, chúng ta thể hiện trực quan</a:t>
            </a:r>
            <a:r>
              <a:rPr lang="vi-VN" dirty="0">
                <a:latin typeface="Arial"/>
                <a:cs typeface="Arial"/>
              </a:rPr>
              <a:t> </a:t>
            </a:r>
            <a:r>
              <a:rPr lang="vi-VN" sz="1200" kern="1200" dirty="0">
                <a:solidFill>
                  <a:schemeClr val="tx1"/>
                </a:solidFill>
                <a:effectLst/>
                <a:latin typeface="Arial"/>
                <a:cs typeface="Arial"/>
              </a:rPr>
              <a:t>cho giới trẻ thấy được những niềm vui mà họ có thể có được trong việc lập trình. Chúng tôi thực sự muốn nhấn mạnh rằng lập trình </a:t>
            </a:r>
            <a:r>
              <a:rPr lang="vi-VN" sz="1200" b="1" kern="1200" dirty="0">
                <a:solidFill>
                  <a:schemeClr val="tx1"/>
                </a:solidFill>
                <a:effectLst/>
                <a:latin typeface="Arial"/>
                <a:cs typeface="Arial"/>
              </a:rPr>
              <a:t>là</a:t>
            </a:r>
            <a:r>
              <a:rPr lang="vi-VN" sz="1200" kern="1200" dirty="0">
                <a:solidFill>
                  <a:schemeClr val="tx1"/>
                </a:solidFill>
                <a:effectLst/>
                <a:latin typeface="Arial"/>
                <a:cs typeface="Arial"/>
              </a:rPr>
              <a:t>: </a:t>
            </a:r>
            <a:endParaRPr lang="vi-VN" dirty="0">
              <a:effectLst/>
            </a:endParaRPr>
          </a:p>
          <a:p>
            <a:pPr marL="628650" lvl="1" indent="-171450">
              <a:buFont typeface="Arial"/>
              <a:buChar char="•"/>
            </a:pPr>
            <a:r>
              <a:rPr lang="vi-VN" sz="1200" kern="1200" dirty="0">
                <a:solidFill>
                  <a:schemeClr val="tx1"/>
                </a:solidFill>
                <a:effectLst/>
                <a:latin typeface="Arial"/>
                <a:cs typeface="Arial"/>
              </a:rPr>
              <a:t>Mang tính cộng tác </a:t>
            </a:r>
            <a:endParaRPr lang="vi-VN" dirty="0">
              <a:effectLst/>
            </a:endParaRPr>
          </a:p>
          <a:p>
            <a:pPr marL="628650" lvl="1" indent="-171450">
              <a:buFont typeface="Arial"/>
              <a:buChar char="•"/>
            </a:pPr>
            <a:r>
              <a:rPr lang="vi-VN" sz="1200" kern="1200" dirty="0">
                <a:solidFill>
                  <a:schemeClr val="tx1"/>
                </a:solidFill>
                <a:effectLst/>
                <a:latin typeface="Arial"/>
                <a:cs typeface="Arial"/>
              </a:rPr>
              <a:t>Mọi giới tính</a:t>
            </a:r>
            <a:endParaRPr lang="vi-VN" dirty="0">
              <a:effectLst/>
            </a:endParaRPr>
          </a:p>
          <a:p>
            <a:pPr marL="628650" lvl="1" indent="-171450">
              <a:buFont typeface="Arial"/>
              <a:buChar char="•"/>
            </a:pPr>
            <a:r>
              <a:rPr lang="vi-VN" sz="1200" kern="1200" dirty="0">
                <a:solidFill>
                  <a:schemeClr val="tx1"/>
                </a:solidFill>
                <a:effectLst/>
                <a:latin typeface="Arial"/>
                <a:cs typeface="Arial"/>
              </a:rPr>
              <a:t>Phù hợp với người sống hướng nội và hướng ngoại </a:t>
            </a:r>
            <a:endParaRPr lang="vi-VN" dirty="0">
              <a:effectLst/>
            </a:endParaRPr>
          </a:p>
          <a:p>
            <a:pPr marL="628650" lvl="1" indent="-171450">
              <a:buFont typeface="Arial"/>
              <a:buChar char="•"/>
            </a:pPr>
            <a:r>
              <a:rPr lang="vi-VN" sz="1200" kern="1200" dirty="0">
                <a:solidFill>
                  <a:schemeClr val="tx1"/>
                </a:solidFill>
                <a:effectLst/>
                <a:latin typeface="Arial"/>
                <a:cs typeface="Arial"/>
              </a:rPr>
              <a:t>Tập trung vào việc giải quyết vấn đề. Lập trình thực ra liên quan rất ít đến môn toán. </a:t>
            </a:r>
            <a:endParaRPr lang="vi-VN" dirty="0">
              <a:effectLst/>
            </a:endParaRPr>
          </a:p>
          <a:p>
            <a:pPr marL="628650" lvl="1" indent="-171450">
              <a:buFont typeface="Arial"/>
              <a:buChar char="•"/>
            </a:pPr>
            <a:r>
              <a:rPr lang="vi-VN" sz="1200" kern="1200" dirty="0">
                <a:solidFill>
                  <a:schemeClr val="tx1"/>
                </a:solidFill>
                <a:effectLst/>
                <a:latin typeface="Arial"/>
                <a:cs typeface="Arial"/>
              </a:rPr>
              <a:t>Dành cho những người muốn sử dụng máy tính để giúp họ phát triển niềm đam mê của mình </a:t>
            </a:r>
            <a:endParaRPr lang="vi-VN" dirty="0">
              <a:effectLst/>
            </a:endParaRPr>
          </a:p>
          <a:p>
            <a:endParaRPr lang="vi-VN" b="1" dirty="0"/>
          </a:p>
          <a:p>
            <a:r>
              <a:rPr lang="vi-VN" b="1" u="sng" dirty="0">
                <a:latin typeface="Arial"/>
                <a:cs typeface="Arial"/>
              </a:rPr>
              <a:t>HƯỚNG DẪN HÌNH ẢNH CHO SLIDE NÀY:</a:t>
            </a:r>
            <a:endParaRPr lang="vi-VN" sz="1200" u="sng"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r>
              <a:rPr lang="vi-VN" sz="1200" kern="1200" dirty="0">
                <a:solidFill>
                  <a:schemeClr val="tx1"/>
                </a:solidFill>
                <a:effectLst/>
                <a:latin typeface="Arial"/>
                <a:cs typeface="Arial"/>
              </a:rPr>
              <a:t>Nếu hình ảnh này được thay thế, hãy đảm bảo rằng hình ảnh mới phù hợp với các tiêu chí sau: </a:t>
            </a:r>
            <a:endParaRPr lang="vi-VN" dirty="0"/>
          </a:p>
          <a:p>
            <a:pPr marL="628650" lvl="1" indent="-171450">
              <a:buFont typeface="Arial"/>
              <a:buChar char="•"/>
            </a:pPr>
            <a:r>
              <a:rPr lang="vi-VN" sz="1200" kern="1200" dirty="0">
                <a:solidFill>
                  <a:schemeClr val="tx1"/>
                </a:solidFill>
                <a:effectLst/>
                <a:latin typeface="Arial"/>
                <a:cs typeface="Arial"/>
              </a:rPr>
              <a:t>Có hình ảnh người trẻ tuổi ở độ tuổi thiếu niên/trung học </a:t>
            </a:r>
          </a:p>
          <a:p>
            <a:pPr marL="628650" lvl="1" indent="-171450">
              <a:buFont typeface="Arial"/>
              <a:buChar char="•"/>
            </a:pPr>
            <a:r>
              <a:rPr lang="vi-VN" sz="1200" kern="1200" dirty="0">
                <a:solidFill>
                  <a:schemeClr val="tx1"/>
                </a:solidFill>
                <a:effectLst/>
                <a:latin typeface="Arial"/>
                <a:cs typeface="Arial"/>
              </a:rPr>
              <a:t>Cho thấy những người tham gia đang hoạt động rất vui vẻ với công nghệ</a:t>
            </a:r>
            <a:endParaRPr lang="vi-VN" dirty="0">
              <a:effectLst/>
            </a:endParaRPr>
          </a:p>
          <a:p>
            <a:pPr marL="628650" lvl="1" indent="-171450">
              <a:buFont typeface="Arial"/>
              <a:buChar char="•"/>
            </a:pPr>
            <a:r>
              <a:rPr lang="vi-VN" sz="1200" kern="1200" dirty="0">
                <a:solidFill>
                  <a:schemeClr val="tx1"/>
                </a:solidFill>
                <a:effectLst/>
                <a:latin typeface="Arial"/>
                <a:cs typeface="Arial"/>
              </a:rPr>
              <a:t>Có hình ảnh một nhóm người chứ không chỉ các cá nhân </a:t>
            </a:r>
          </a:p>
          <a:p>
            <a:pPr marL="628650" lvl="1" indent="-171450">
              <a:buFont typeface="Arial"/>
              <a:buChar char="•"/>
            </a:pPr>
            <a:r>
              <a:rPr lang="vi-VN" dirty="0">
                <a:effectLst/>
                <a:latin typeface="Arial"/>
                <a:cs typeface="Arial"/>
              </a:rPr>
              <a:t>Bao gồm nữ giới</a:t>
            </a:r>
          </a:p>
          <a:p>
            <a:endParaRPr lang="vi-VN" sz="1200" kern="1200" dirty="0">
              <a:solidFill>
                <a:schemeClr val="tx1"/>
              </a:solidFill>
              <a:effectLst/>
              <a:latin typeface="Arial"/>
              <a:ea typeface="Arial"/>
              <a:cs typeface="Arial"/>
            </a:endParaRPr>
          </a:p>
          <a:p>
            <a:endParaRPr lang="vi-VN" sz="1200" kern="1200" dirty="0">
              <a:solidFill>
                <a:schemeClr val="tx1"/>
              </a:solidFill>
              <a:effectLst/>
              <a:latin typeface="Arial"/>
              <a:ea typeface="Arial"/>
              <a:cs typeface="Arial"/>
            </a:endParaRPr>
          </a:p>
          <a:p>
            <a:endParaRPr lang="vi-VN"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vi-VN"/>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88189" y="111816"/>
            <a:ext cx="8854517"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437178" y="3779553"/>
            <a:ext cx="4736706" cy="1200329"/>
          </a:xfrm>
          <a:prstGeom prst="rect">
            <a:avLst/>
          </a:prstGeom>
        </p:spPr>
        <p:txBody>
          <a:bodyPr wrap="square">
            <a:spAutoFit/>
          </a:bodyPr>
          <a:lstStyle/>
          <a:p>
            <a:r>
              <a:rPr lang="vi-VN" sz="3600" dirty="0">
                <a:solidFill>
                  <a:schemeClr val="bg1"/>
                </a:solidFill>
                <a:latin typeface="Arial"/>
                <a:cs typeface="Arial"/>
              </a:rPr>
              <a:t>Chào mừng bạn đến với Hour of Code</a:t>
            </a:r>
            <a:r>
              <a:rPr lang="vi-VN" sz="3600" baseline="30000" dirty="0">
                <a:solidFill>
                  <a:schemeClr val="bg1"/>
                </a:solidFill>
                <a:latin typeface="Arial"/>
                <a:cs typeface="Arial"/>
              </a:rPr>
              <a:t>TM</a:t>
            </a:r>
            <a:endParaRPr lang="vi-VN" sz="3600" dirty="0">
              <a:solidFill>
                <a:schemeClr val="bg1"/>
              </a:solidFill>
              <a:latin typeface="Arial"/>
              <a:ea typeface="Arial"/>
              <a:cs typeface="Arial"/>
            </a:endParaRPr>
          </a:p>
        </p:txBody>
      </p:sp>
      <p:sp>
        <p:nvSpPr>
          <p:cNvPr id="7" name="Title 6" hidden="1"/>
          <p:cNvSpPr>
            <a:spLocks noGrp="1"/>
          </p:cNvSpPr>
          <p:nvPr>
            <p:ph type="ctrTitle"/>
          </p:nvPr>
        </p:nvSpPr>
        <p:spPr/>
        <p:txBody>
          <a:bodyPr/>
          <a:lstStyle/>
          <a:p>
            <a:r>
              <a:rPr lang="vi-VN" dirty="0">
                <a:latin typeface="Calibri"/>
                <a:cs typeface="Calibri"/>
              </a:rPr>
              <a:t>Chào mừng bạn đến với Hour of Code™ </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vi-VN"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ột nhóm nhỏ trẻ em đang hợp tác trong một dự án&#10;" title="Một nhóm nhỏ trẻ em đang hợp tác trong một dự á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649703" y="2872802"/>
            <a:ext cx="3489159" cy="1200329"/>
          </a:xfrm>
          <a:prstGeom prst="rect">
            <a:avLst/>
          </a:prstGeom>
        </p:spPr>
        <p:txBody>
          <a:bodyPr wrap="square">
            <a:spAutoFit/>
          </a:bodyPr>
          <a:lstStyle/>
          <a:p>
            <a:pPr algn="ctr"/>
            <a:r>
              <a:rPr lang="vi-VN" sz="3600" dirty="0">
                <a:solidFill>
                  <a:schemeClr val="bg1"/>
                </a:solidFill>
                <a:latin typeface="Arial"/>
                <a:cs typeface="Arial"/>
              </a:rPr>
              <a:t>Chính là như thế này.</a:t>
            </a:r>
            <a:endParaRPr lang="vi-VN" sz="36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Và điều này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vi-VN"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vi-VN" sz="3600" dirty="0">
                <a:solidFill>
                  <a:schemeClr val="bg1"/>
                </a:solidFill>
                <a:latin typeface="Arial"/>
                <a:cs typeface="Arial"/>
              </a:rPr>
              <a:t>Lập trình là...</a:t>
            </a:r>
          </a:p>
        </p:txBody>
      </p:sp>
      <p:sp>
        <p:nvSpPr>
          <p:cNvPr id="5" name="Title 4" hidden="1"/>
          <p:cNvSpPr>
            <a:spLocks noGrp="1"/>
          </p:cNvSpPr>
          <p:nvPr>
            <p:ph type="ctrTitle"/>
          </p:nvPr>
        </p:nvSpPr>
        <p:spPr/>
        <p:txBody>
          <a:bodyPr/>
          <a:lstStyle/>
          <a:p>
            <a:r>
              <a:rPr lang="vi-VN">
                <a:latin typeface="Calibri"/>
                <a:cs typeface="Calibri"/>
              </a:rPr>
              <a:t>Lập trình là</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vi-VN"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708" y="0"/>
            <a:ext cx="8563235"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vi-VN" sz="3600" dirty="0">
                <a:solidFill>
                  <a:schemeClr val="bg1"/>
                </a:solidFill>
                <a:latin typeface="Arial"/>
                <a:cs typeface="Arial"/>
              </a:rPr>
              <a:t>Giải quyết vấn đề</a:t>
            </a:r>
            <a:endParaRPr lang="vi-VN" sz="3600" dirty="0">
              <a:solidFill>
                <a:schemeClr val="bg1"/>
              </a:solidFill>
              <a:latin typeface="Arial"/>
              <a:ea typeface="Arial"/>
              <a:cs typeface="Arial"/>
            </a:endParaRPr>
          </a:p>
        </p:txBody>
      </p:sp>
      <p:sp>
        <p:nvSpPr>
          <p:cNvPr id="6" name="Title 5" hidden="1"/>
          <p:cNvSpPr>
            <a:spLocks noGrp="1"/>
          </p:cNvSpPr>
          <p:nvPr>
            <p:ph type="ctrTitle"/>
          </p:nvPr>
        </p:nvSpPr>
        <p:spPr/>
        <p:txBody>
          <a:bodyPr/>
          <a:lstStyle/>
          <a:p>
            <a:r>
              <a:rPr lang="vi-VN">
                <a:latin typeface="Calibri"/>
                <a:cs typeface="Calibri"/>
              </a:rPr>
              <a:t>Giải quyết vấn đề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vi-VN"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út chì màu" title="Bút chì màu"/>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4"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vi-VN" sz="3600" dirty="0">
                <a:solidFill>
                  <a:schemeClr val="bg1"/>
                </a:solidFill>
                <a:latin typeface="Arial"/>
                <a:cs typeface="Arial"/>
              </a:rPr>
              <a:t>Sáng tạo</a:t>
            </a:r>
            <a:endParaRPr lang="vi-VN" sz="36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Sáng tạo</a:t>
            </a:r>
            <a:endParaRPr lang="vi-VN" dirty="0"/>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vi-VN"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064" y="-3342"/>
            <a:ext cx="4572000"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 y="0"/>
            <a:ext cx="9116501"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vi-VN" sz="3600" dirty="0">
                <a:solidFill>
                  <a:schemeClr val="bg1"/>
                </a:solidFill>
                <a:latin typeface="Arial"/>
                <a:cs typeface="Arial"/>
              </a:rPr>
              <a:t>Sự cộng tác</a:t>
            </a:r>
            <a:endParaRPr lang="vi-VN" sz="3600" dirty="0">
              <a:solidFill>
                <a:schemeClr val="bg1"/>
              </a:solidFill>
              <a:latin typeface="Arial"/>
              <a:ea typeface="Arial"/>
              <a:cs typeface="Arial"/>
            </a:endParaRPr>
          </a:p>
        </p:txBody>
      </p:sp>
      <p:sp>
        <p:nvSpPr>
          <p:cNvPr id="9" name="Title 8" hidden="1"/>
          <p:cNvSpPr>
            <a:spLocks noGrp="1"/>
          </p:cNvSpPr>
          <p:nvPr>
            <p:ph type="ctrTitle"/>
          </p:nvPr>
        </p:nvSpPr>
        <p:spPr/>
        <p:txBody>
          <a:bodyPr/>
          <a:lstStyle/>
          <a:p>
            <a:r>
              <a:rPr lang="vi-VN">
                <a:latin typeface="Calibri"/>
                <a:cs typeface="Calibri"/>
              </a:rPr>
              <a:t>Sự cộng tác</a:t>
            </a:r>
            <a:endParaRPr lang="vi-VN" dirty="0"/>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vi-VN" dirty="0"/>
          </a:p>
        </p:txBody>
      </p:sp>
      <p:pic>
        <p:nvPicPr>
          <p:cNvPr id="7" name="Picture 6">
            <a:extLst>
              <a:ext uri="{FF2B5EF4-FFF2-40B4-BE49-F238E27FC236}">
                <a16:creationId xmlns:a16="http://schemas.microsoft.com/office/drawing/2014/main" id="{D088FEF9-38C3-424E-B4B7-4FB9315E1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p:cNvSpPr/>
          <p:nvPr/>
        </p:nvSpPr>
        <p:spPr>
          <a:xfrm>
            <a:off x="4816643" y="2041604"/>
            <a:ext cx="4041607" cy="1754327"/>
          </a:xfrm>
          <a:prstGeom prst="rect">
            <a:avLst/>
          </a:prstGeom>
        </p:spPr>
        <p:txBody>
          <a:bodyPr wrap="square">
            <a:spAutoFit/>
          </a:bodyPr>
          <a:lstStyle/>
          <a:p>
            <a:r>
              <a:rPr lang="vi-VN" sz="3600" dirty="0">
                <a:latin typeface="Arial"/>
                <a:cs typeface="Arial"/>
              </a:rPr>
              <a:t>Bạn và bạn bè của mình thích làm gì? </a:t>
            </a:r>
          </a:p>
        </p:txBody>
      </p:sp>
      <p:sp>
        <p:nvSpPr>
          <p:cNvPr id="3" name="Title 2" hidden="1"/>
          <p:cNvSpPr>
            <a:spLocks noGrp="1"/>
          </p:cNvSpPr>
          <p:nvPr>
            <p:ph type="ctrTitle"/>
          </p:nvPr>
        </p:nvSpPr>
        <p:spPr/>
        <p:txBody>
          <a:bodyPr/>
          <a:lstStyle/>
          <a:p>
            <a:r>
              <a:rPr lang="vi-VN">
                <a:latin typeface="Calibri"/>
                <a:cs typeface="Calibri"/>
              </a:rPr>
              <a:t>Bạn yêu thích làm điều gì?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vi-VN"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a sáng&#10;" title="Tia sá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TextBox 12" hidden="1"/>
          <p:cNvSpPr txBox="1"/>
          <p:nvPr/>
        </p:nvSpPr>
        <p:spPr>
          <a:xfrm>
            <a:off x="770076" y="4039516"/>
            <a:ext cx="2086004"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nvGrpSpPr>
          <p:cNvPr id="6" name="Group 5" descr="Dòng chữ tô đậm màu cam có ghi &quot;có thể giúp bạn đưa sở thích vào cuộc sống&quot; để nhấn mạnh thông điệp của slide này&#10;" title="Dòng chữ tô đậm màu cam có ghi &quot;có thể giúp bạn đưa sở thích vào cuộc sống&quot; để nhấn mạnh thông điệp của slide này"/>
          <p:cNvGrpSpPr/>
          <p:nvPr/>
        </p:nvGrpSpPr>
        <p:grpSpPr>
          <a:xfrm>
            <a:off x="770076" y="2683226"/>
            <a:ext cx="3200345" cy="1389261"/>
            <a:chOff x="680868" y="3106413"/>
            <a:chExt cx="3200345" cy="1389261"/>
          </a:xfrm>
        </p:grpSpPr>
        <p:sp>
          <p:nvSpPr>
            <p:cNvPr id="4" name="TextBox 3"/>
            <p:cNvSpPr txBox="1"/>
            <p:nvPr/>
          </p:nvSpPr>
          <p:spPr>
            <a:xfrm>
              <a:off x="1723870" y="3106413"/>
              <a:ext cx="172021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80868" y="3648929"/>
              <a:ext cx="310409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680868" y="4187256"/>
              <a:ext cx="3200345"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371590"/>
            <a:ext cx="3433512" cy="3416320"/>
          </a:xfrm>
          <a:prstGeom prst="rect">
            <a:avLst/>
          </a:prstGeom>
        </p:spPr>
        <p:txBody>
          <a:bodyPr wrap="square" anchor="ctr" anchorCtr="0">
            <a:spAutoFit/>
          </a:bodyPr>
          <a:lstStyle/>
          <a:p>
            <a:r>
              <a:rPr lang="vi-VN" sz="3600" dirty="0">
                <a:solidFill>
                  <a:schemeClr val="bg1"/>
                </a:solidFill>
                <a:latin typeface="Arial"/>
                <a:cs typeface="Arial"/>
              </a:rPr>
              <a:t>Dù sở thích của bạn là gì đi nữa, lập trình có thể giúp bạn đưa sở thích đó vào cuộc sống. </a:t>
            </a:r>
          </a:p>
        </p:txBody>
      </p:sp>
      <p:sp>
        <p:nvSpPr>
          <p:cNvPr id="12" name="Title 11" hidden="1"/>
          <p:cNvSpPr>
            <a:spLocks noGrp="1"/>
          </p:cNvSpPr>
          <p:nvPr>
            <p:ph type="ctrTitle"/>
          </p:nvPr>
        </p:nvSpPr>
        <p:spPr>
          <a:xfrm>
            <a:off x="1655180" y="935302"/>
            <a:ext cx="5891514" cy="1989667"/>
          </a:xfrm>
        </p:spPr>
        <p:txBody>
          <a:bodyPr/>
          <a:lstStyle/>
          <a:p>
            <a:r>
              <a:rPr lang="vi-VN" dirty="0">
                <a:latin typeface="Calibri"/>
                <a:cs typeface="Calibri"/>
              </a:rPr>
              <a:t>Đưa sở thích của bạn vào cuộc sống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vi-VN" dirty="0"/>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ạn nữ trẻ sử dụng máy ảnh để chụp ảnh&#10;" title="Bạn nữ trẻ sử dụng máy ảnh để chụp ảnh"/>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Dòng chữ tô đậm màu cam ghi &quot;áp dụng những điều bạn đang học cho những điều bạn muốn làm&quot; để nhấn mạnh thông điệp của slide này&#10;" title="Dòng chữ tô đậm màu cam ghi &quot;áp dụng những điều bạn đang học cho những điều bạn muốn làm&quot; để nhấn mạnh thông điệp của slide này"/>
          <p:cNvGrpSpPr/>
          <p:nvPr/>
        </p:nvGrpSpPr>
        <p:grpSpPr>
          <a:xfrm>
            <a:off x="669923" y="3024022"/>
            <a:ext cx="3805823" cy="1953511"/>
            <a:chOff x="669923" y="3146129"/>
            <a:chExt cx="3211260" cy="1953511"/>
          </a:xfrm>
        </p:grpSpPr>
        <p:sp>
          <p:nvSpPr>
            <p:cNvPr id="6" name="TextBox 5"/>
            <p:cNvSpPr txBox="1"/>
            <p:nvPr/>
          </p:nvSpPr>
          <p:spPr>
            <a:xfrm>
              <a:off x="2175804" y="3146129"/>
              <a:ext cx="131180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a:off x="669923" y="3685879"/>
              <a:ext cx="321126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4251472"/>
              <a:ext cx="2714625"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791222"/>
              <a:ext cx="248032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09599" y="878849"/>
            <a:ext cx="4112871" cy="3970318"/>
          </a:xfrm>
          <a:prstGeom prst="rect">
            <a:avLst/>
          </a:prstGeom>
        </p:spPr>
        <p:txBody>
          <a:bodyPr wrap="square" anchor="ctr" anchorCtr="0">
            <a:spAutoFit/>
          </a:bodyPr>
          <a:lstStyle/>
          <a:p>
            <a:r>
              <a:rPr lang="vi-VN" sz="3600" dirty="0">
                <a:solidFill>
                  <a:schemeClr val="bg1"/>
                </a:solidFill>
                <a:latin typeface="Arial"/>
                <a:cs typeface="Arial"/>
              </a:rPr>
              <a:t>Trong khi bạn đang thực hiện bài hướng dẫn Hour of Code</a:t>
            </a:r>
            <a:r>
              <a:rPr lang="vi-VN" sz="3600" baseline="30000" dirty="0">
                <a:solidFill>
                  <a:schemeClr val="bg1"/>
                </a:solidFill>
                <a:latin typeface="Arial"/>
                <a:cs typeface="Arial"/>
              </a:rPr>
              <a:t>TM</a:t>
            </a:r>
            <a:r>
              <a:rPr lang="vi-VN" sz="3600" dirty="0">
                <a:solidFill>
                  <a:schemeClr val="bg1"/>
                </a:solidFill>
                <a:latin typeface="Arial"/>
                <a:cs typeface="Arial"/>
              </a:rPr>
              <a:t>, hãy nhớ</a:t>
            </a:r>
            <a:r>
              <a:rPr lang="vi-VN" dirty="0">
                <a:latin typeface="Arial"/>
                <a:cs typeface="Arial"/>
              </a:rPr>
              <a:t> </a:t>
            </a:r>
            <a:r>
              <a:rPr lang="vi-VN" sz="3600" dirty="0">
                <a:solidFill>
                  <a:schemeClr val="bg1"/>
                </a:solidFill>
                <a:latin typeface="Arial"/>
                <a:cs typeface="Arial"/>
              </a:rPr>
              <a:t>áp dụng những điều bạn đang học vào những điều bạn yêu thích.</a:t>
            </a:r>
            <a:r>
              <a:rPr lang="vi-VN" dirty="0">
                <a:latin typeface="Arial"/>
                <a:cs typeface="Arial"/>
              </a:rPr>
              <a:t> </a:t>
            </a:r>
            <a:endParaRPr lang="vi-VN" sz="3600" dirty="0">
              <a:solidFill>
                <a:srgbClr val="FF0000"/>
              </a:solidFill>
              <a:latin typeface="Arial"/>
              <a:ea typeface="Arial"/>
              <a:cs typeface="Arial"/>
            </a:endParaRPr>
          </a:p>
        </p:txBody>
      </p:sp>
      <p:sp>
        <p:nvSpPr>
          <p:cNvPr id="9" name="Title 8" hidden="1"/>
          <p:cNvSpPr>
            <a:spLocks noGrp="1"/>
          </p:cNvSpPr>
          <p:nvPr>
            <p:ph type="ctrTitle"/>
          </p:nvPr>
        </p:nvSpPr>
        <p:spPr>
          <a:xfrm>
            <a:off x="2141316" y="935302"/>
            <a:ext cx="5312780" cy="1989667"/>
          </a:xfrm>
        </p:spPr>
        <p:txBody>
          <a:bodyPr/>
          <a:lstStyle/>
          <a:p>
            <a:r>
              <a:rPr lang="vi-VN" dirty="0">
                <a:latin typeface="Calibri"/>
                <a:cs typeface="Calibri"/>
              </a:rPr>
              <a:t>Áp dụng kiến thức bạn học được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vi-VN" dirty="0"/>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ọc sinh hào hứng cổ vũ nhiệt tình - 17296178822_cbb6afac3f_b (1) .jpg" title="Học sinh hào hứng cổ vũ nhiệt tình"/>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200329"/>
          </a:xfrm>
          <a:prstGeom prst="rect">
            <a:avLst/>
          </a:prstGeom>
        </p:spPr>
        <p:txBody>
          <a:bodyPr wrap="square">
            <a:spAutoFit/>
          </a:bodyPr>
          <a:lstStyle/>
          <a:p>
            <a:r>
              <a:rPr lang="vi-VN" sz="3600" dirty="0">
                <a:solidFill>
                  <a:schemeClr val="bg1"/>
                </a:solidFill>
                <a:latin typeface="Arial"/>
                <a:cs typeface="Arial"/>
              </a:rPr>
              <a:t>Cách thực hiện Hour of Code</a:t>
            </a:r>
            <a:r>
              <a:rPr lang="vi-VN" sz="3600" baseline="30000" dirty="0">
                <a:solidFill>
                  <a:schemeClr val="bg1"/>
                </a:solidFill>
                <a:latin typeface="Arial"/>
                <a:cs typeface="Arial"/>
              </a:rPr>
              <a:t>TM</a:t>
            </a:r>
            <a:r>
              <a:rPr lang="vi-VN" sz="3600" dirty="0">
                <a:solidFill>
                  <a:schemeClr val="bg1"/>
                </a:solidFill>
                <a:latin typeface="Arial"/>
                <a:cs typeface="Arial"/>
              </a:rPr>
              <a:t>!</a:t>
            </a:r>
            <a:endParaRPr lang="vi-VN" sz="3600" dirty="0">
              <a:solidFill>
                <a:schemeClr val="bg1"/>
              </a:solidFill>
              <a:latin typeface="Arial"/>
              <a:ea typeface="Arial"/>
              <a:cs typeface="Arial"/>
            </a:endParaRPr>
          </a:p>
        </p:txBody>
      </p:sp>
      <p:sp>
        <p:nvSpPr>
          <p:cNvPr id="7" name="Title 6" hidden="1"/>
          <p:cNvSpPr>
            <a:spLocks noGrp="1"/>
          </p:cNvSpPr>
          <p:nvPr>
            <p:ph type="ctrTitle"/>
          </p:nvPr>
        </p:nvSpPr>
        <p:spPr/>
        <p:txBody>
          <a:bodyPr/>
          <a:lstStyle/>
          <a:p>
            <a:r>
              <a:rPr lang="vi-VN">
                <a:latin typeface="Calibri"/>
                <a:cs typeface="Calibri"/>
              </a:rPr>
              <a:t>Cách thực hiện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vi-VN"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754326"/>
          </a:xfrm>
          <a:prstGeom prst="rect">
            <a:avLst/>
          </a:prstGeom>
        </p:spPr>
        <p:txBody>
          <a:bodyPr wrap="square">
            <a:spAutoFit/>
          </a:bodyPr>
          <a:lstStyle/>
          <a:p>
            <a:r>
              <a:rPr lang="vi-VN" sz="3600" dirty="0">
                <a:solidFill>
                  <a:schemeClr val="bg1"/>
                </a:solidFill>
                <a:latin typeface="Arial"/>
                <a:cs typeface="Arial"/>
              </a:rPr>
              <a:t>Minecraft Hour of Code</a:t>
            </a:r>
            <a:r>
              <a:rPr lang="vi-VN" sz="3600" baseline="30000" dirty="0">
                <a:solidFill>
                  <a:schemeClr val="bg1"/>
                </a:solidFill>
                <a:latin typeface="Arial"/>
                <a:cs typeface="Arial"/>
              </a:rPr>
              <a:t>TM</a:t>
            </a:r>
            <a:r>
              <a:rPr lang="vi-VN" sz="3600" dirty="0">
                <a:solidFill>
                  <a:schemeClr val="bg1"/>
                </a:solidFill>
                <a:latin typeface="Arial"/>
                <a:cs typeface="Arial"/>
              </a:rPr>
              <a:t>: </a:t>
            </a:r>
          </a:p>
          <a:p>
            <a:r>
              <a:rPr lang="vi-VN" sz="3600" dirty="0">
                <a:solidFill>
                  <a:schemeClr val="bg1"/>
                </a:solidFill>
                <a:latin typeface="Arial"/>
                <a:cs typeface="Arial"/>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0598" y="212191"/>
            <a:ext cx="4514813" cy="53134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49" y="2074328"/>
            <a:ext cx="3744813" cy="1754326"/>
          </a:xfrm>
          <a:prstGeom prst="rect">
            <a:avLst/>
          </a:prstGeom>
        </p:spPr>
        <p:txBody>
          <a:bodyPr wrap="square" anchor="ctr" anchorCtr="0">
            <a:spAutoFit/>
          </a:bodyPr>
          <a:lstStyle/>
          <a:p>
            <a:r>
              <a:rPr lang="vi-VN" sz="3600" dirty="0">
                <a:solidFill>
                  <a:schemeClr val="bg1"/>
                </a:solidFill>
                <a:latin typeface="Arial"/>
                <a:cs typeface="Arial"/>
              </a:rPr>
              <a:t>Trước khi bắt đầu, chúng ta hãy nói về lập trình.</a:t>
            </a:r>
            <a:endParaRPr lang="vi-VN" sz="1800" dirty="0">
              <a:solidFill>
                <a:schemeClr val="bg1"/>
              </a:solidFill>
              <a:effectLst/>
              <a:latin typeface="Arial"/>
              <a:ea typeface="Arial"/>
              <a:cs typeface="Arial"/>
            </a:endParaRPr>
          </a:p>
        </p:txBody>
      </p:sp>
      <p:sp>
        <p:nvSpPr>
          <p:cNvPr id="5" name="Title 4" hidden="1"/>
          <p:cNvSpPr>
            <a:spLocks noGrp="1"/>
          </p:cNvSpPr>
          <p:nvPr>
            <p:ph type="ctrTitle"/>
          </p:nvPr>
        </p:nvSpPr>
        <p:spPr/>
        <p:txBody>
          <a:bodyPr/>
          <a:lstStyle/>
          <a:p>
            <a:r>
              <a:rPr lang="vi-VN">
                <a:latin typeface="Calibri"/>
                <a:cs typeface="Calibri"/>
              </a:rPr>
              <a:t>Hãy nói về lập trình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vi-VN"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376" y="2039112"/>
            <a:ext cx="685800" cy="685800"/>
          </a:xfrm>
          <a:prstGeom prst="rect">
            <a:avLst/>
          </a:prstGeom>
        </p:spPr>
      </p:pic>
      <p:sp>
        <p:nvSpPr>
          <p:cNvPr id="5" name="Title 4"/>
          <p:cNvSpPr>
            <a:spLocks noGrp="1"/>
          </p:cNvSpPr>
          <p:nvPr>
            <p:ph type="ctrTitle"/>
          </p:nvPr>
        </p:nvSpPr>
        <p:spPr>
          <a:xfrm>
            <a:off x="0" y="4848649"/>
            <a:ext cx="9144000" cy="732664"/>
          </a:xfrm>
        </p:spPr>
        <p:txBody>
          <a:bodyPr>
            <a:normAutofit/>
          </a:bodyPr>
          <a:lstStyle/>
          <a:p>
            <a:pPr>
              <a:spcAft>
                <a:spcPts val="600"/>
              </a:spcAft>
            </a:pPr>
            <a:r>
              <a:rPr lang="vi-VN" sz="3000" dirty="0">
                <a:latin typeface="Arial"/>
                <a:cs typeface="Arial"/>
              </a:rPr>
              <a:t>Xem bài hướng dẫn tại code.org/minecraft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vi-VN" dirty="0"/>
          </a:p>
        </p:txBody>
      </p:sp>
      <p:pic>
        <p:nvPicPr>
          <p:cNvPr id="7" name="Picture 6">
            <a:extLst>
              <a:ext uri="{FF2B5EF4-FFF2-40B4-BE49-F238E27FC236}">
                <a16:creationId xmlns:a16="http://schemas.microsoft.com/office/drawing/2014/main" id="{A84ED78B-1751-4755-B791-242201E0189C}"/>
              </a:ext>
            </a:extLst>
          </p:cNvPr>
          <p:cNvPicPr>
            <a:picLocks noChangeAspect="1"/>
          </p:cNvPicPr>
          <p:nvPr/>
        </p:nvPicPr>
        <p:blipFill>
          <a:blip r:embed="rId4"/>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0500" y="0"/>
            <a:ext cx="87376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vi-VN" sz="3600" dirty="0">
                <a:solidFill>
                  <a:schemeClr val="bg1"/>
                </a:solidFill>
                <a:latin typeface="Arial"/>
                <a:cs typeface="Arial"/>
              </a:rPr>
              <a:t>Kết thúc</a:t>
            </a:r>
            <a:endParaRPr lang="vi-VN" sz="36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Kết thúc</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vi-VN"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p:cNvSpPr/>
          <p:nvPr/>
        </p:nvSpPr>
        <p:spPr>
          <a:xfrm>
            <a:off x="4800601" y="1708730"/>
            <a:ext cx="4343399" cy="1754326"/>
          </a:xfrm>
          <a:prstGeom prst="rect">
            <a:avLst/>
          </a:prstGeom>
        </p:spPr>
        <p:txBody>
          <a:bodyPr wrap="square">
            <a:spAutoFit/>
          </a:bodyPr>
          <a:lstStyle/>
          <a:p>
            <a:r>
              <a:rPr lang="vi-VN" sz="3600" dirty="0">
                <a:latin typeface="Arial"/>
                <a:cs typeface="Arial"/>
              </a:rPr>
              <a:t>Bây giờ khi nghe đến thuật ngữ "lập trình", bạn nghĩ gì? </a:t>
            </a:r>
            <a:endParaRPr lang="vi-VN" sz="3600" dirty="0">
              <a:latin typeface="Arial"/>
              <a:ea typeface="Arial"/>
              <a:cs typeface="Arial"/>
            </a:endParaRPr>
          </a:p>
        </p:txBody>
      </p:sp>
      <p:sp>
        <p:nvSpPr>
          <p:cNvPr id="4" name="Title 3" hidden="1"/>
          <p:cNvSpPr>
            <a:spLocks noGrp="1"/>
          </p:cNvSpPr>
          <p:nvPr>
            <p:ph type="ctrTitle"/>
          </p:nvPr>
        </p:nvSpPr>
        <p:spPr>
          <a:xfrm>
            <a:off x="1597306" y="935302"/>
            <a:ext cx="5995687" cy="1989667"/>
          </a:xfrm>
        </p:spPr>
        <p:txBody>
          <a:bodyPr/>
          <a:lstStyle/>
          <a:p>
            <a:r>
              <a:rPr lang="vi-VN" dirty="0">
                <a:latin typeface="Calibri"/>
                <a:cs typeface="Calibri"/>
              </a:rPr>
              <a:t>Bây giờ bạn nghĩ gì về lập trình?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vi-VN"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p:cNvSpPr/>
          <p:nvPr/>
        </p:nvSpPr>
        <p:spPr>
          <a:xfrm>
            <a:off x="4810958" y="326878"/>
            <a:ext cx="4333042" cy="3909404"/>
          </a:xfrm>
          <a:prstGeom prst="rect">
            <a:avLst/>
          </a:prstGeom>
        </p:spPr>
        <p:txBody>
          <a:bodyPr wrap="square">
            <a:spAutoFit/>
          </a:bodyPr>
          <a:lstStyle/>
          <a:p>
            <a:r>
              <a:rPr lang="vi-VN" sz="3600" spc="-20" dirty="0">
                <a:latin typeface="Arial"/>
                <a:cs typeface="Arial"/>
              </a:rPr>
              <a:t>Bạn nghĩ bạn muốn tạo ra điều gì để mang đến niềm vui cho mình và bạn bè? </a:t>
            </a:r>
            <a:r>
              <a:rPr lang="vi-VN" spc="-20" dirty="0">
                <a:latin typeface="Arial"/>
                <a:cs typeface="Arial"/>
              </a:rPr>
              <a:t> </a:t>
            </a:r>
            <a:endParaRPr lang="vi-VN" sz="3600" spc="-20" dirty="0">
              <a:latin typeface="Arial"/>
              <a:ea typeface="Arial"/>
              <a:cs typeface="Arial"/>
            </a:endParaRPr>
          </a:p>
          <a:p>
            <a:r>
              <a:rPr lang="vi-VN" dirty="0">
                <a:latin typeface="Arial"/>
                <a:cs typeface="Arial"/>
              </a:rPr>
              <a:t> </a:t>
            </a:r>
          </a:p>
          <a:p>
            <a:r>
              <a:rPr lang="vi-VN" sz="1800" dirty="0">
                <a:latin typeface="Arial"/>
                <a:cs typeface="Arial"/>
              </a:rPr>
              <a:t>Có thể là một trò chơi, một trang web, một chương trình, một ứng dụng - cứ sáng tạo đi! </a:t>
            </a:r>
          </a:p>
        </p:txBody>
      </p:sp>
      <p:sp>
        <p:nvSpPr>
          <p:cNvPr id="4" name="Title 3" hidden="1"/>
          <p:cNvSpPr>
            <a:spLocks noGrp="1"/>
          </p:cNvSpPr>
          <p:nvPr>
            <p:ph type="ctrTitle"/>
          </p:nvPr>
        </p:nvSpPr>
        <p:spPr/>
        <p:txBody>
          <a:bodyPr/>
          <a:lstStyle/>
          <a:p>
            <a:r>
              <a:rPr lang="vi-VN" dirty="0">
                <a:latin typeface="Calibri"/>
                <a:cs typeface="Calibri"/>
              </a:rPr>
              <a:t>"Được rồi mọi người!Bạn muốn tạo ra điều gì?"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vi-VN"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2" name="Rectangle 71"/>
          <p:cNvSpPr/>
          <p:nvPr/>
        </p:nvSpPr>
        <p:spPr>
          <a:xfrm>
            <a:off x="566833" y="483999"/>
            <a:ext cx="8158067" cy="1692771"/>
          </a:xfrm>
          <a:prstGeom prst="rect">
            <a:avLst/>
          </a:prstGeom>
        </p:spPr>
        <p:txBody>
          <a:bodyPr wrap="square">
            <a:spAutoFit/>
          </a:bodyPr>
          <a:lstStyle/>
          <a:p>
            <a:pPr lvl="0"/>
            <a:r>
              <a:rPr lang="vi-VN" sz="3600" dirty="0">
                <a:solidFill>
                  <a:prstClr val="white"/>
                </a:solidFill>
                <a:latin typeface="Arial"/>
                <a:cs typeface="Arial"/>
              </a:rPr>
              <a:t>Bạn có thể học tiếp điều gì? </a:t>
            </a:r>
          </a:p>
          <a:p>
            <a:pPr lvl="0"/>
            <a:r>
              <a:rPr lang="vi-VN" sz="3600" dirty="0">
                <a:solidFill>
                  <a:prstClr val="white"/>
                </a:solidFill>
                <a:latin typeface="Arial"/>
                <a:cs typeface="Arial"/>
              </a:rPr>
              <a:t>Không nhất thiết phải kết thúc tại đây! </a:t>
            </a:r>
          </a:p>
          <a:p>
            <a:pPr lvl="0"/>
            <a:r>
              <a:rPr lang="vi-VN">
                <a:latin typeface="Arial"/>
                <a:cs typeface="Arial"/>
              </a:rPr>
              <a:t> </a:t>
            </a:r>
          </a:p>
          <a:p>
            <a:pPr lvl="0"/>
            <a:r>
              <a:rPr lang="vi-VN" sz="1800" spc="-20" dirty="0">
                <a:solidFill>
                  <a:prstClr val="white"/>
                </a:solidFill>
                <a:latin typeface="Arial"/>
                <a:cs typeface="Arial"/>
              </a:rPr>
              <a:t>Dưới đây là các bước bạn có thể làm để ăn mừng, tiếp tục học tập và có nhiều niềm vui! </a:t>
            </a:r>
            <a:endParaRPr lang="vi-VN" sz="1800" spc="-20" dirty="0">
              <a:solidFill>
                <a:prstClr val="white"/>
              </a:solidFill>
              <a:latin typeface="Arial"/>
              <a:ea typeface="Arial"/>
              <a:cs typeface="Arial"/>
            </a:endParaRPr>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1</a:t>
            </a:r>
          </a:p>
        </p:txBody>
      </p:sp>
      <p:sp>
        <p:nvSpPr>
          <p:cNvPr id="70" name="Rectangle 69"/>
          <p:cNvSpPr/>
          <p:nvPr/>
        </p:nvSpPr>
        <p:spPr>
          <a:xfrm>
            <a:off x="563532" y="3057342"/>
            <a:ext cx="2853436" cy="523220"/>
          </a:xfrm>
          <a:prstGeom prst="rect">
            <a:avLst/>
          </a:prstGeom>
        </p:spPr>
        <p:txBody>
          <a:bodyPr wrap="square">
            <a:spAutoFit/>
          </a:bodyPr>
          <a:lstStyle/>
          <a:p>
            <a:r>
              <a:rPr lang="vi-VN" sz="2800" spc="-30" dirty="0">
                <a:solidFill>
                  <a:schemeClr val="bg1"/>
                </a:solidFill>
                <a:latin typeface="Arial"/>
                <a:cs typeface="Arial"/>
              </a:rPr>
              <a:t>Nhận chứng chỉ.</a:t>
            </a:r>
            <a:endParaRPr lang="vi-VN" sz="2800" spc="-30" dirty="0">
              <a:solidFill>
                <a:schemeClr val="bg1"/>
              </a:solidFill>
              <a:latin typeface="Arial"/>
              <a:ea typeface="Arial"/>
              <a:cs typeface="Arial"/>
            </a:endParaRPr>
          </a:p>
        </p:txBody>
      </p:sp>
      <p:sp>
        <p:nvSpPr>
          <p:cNvPr id="78" name="TextBox 77"/>
          <p:cNvSpPr txBox="1"/>
          <p:nvPr/>
        </p:nvSpPr>
        <p:spPr>
          <a:xfrm>
            <a:off x="563432" y="3770444"/>
            <a:ext cx="2064021" cy="1477328"/>
          </a:xfrm>
          <a:prstGeom prst="rect">
            <a:avLst/>
          </a:prstGeom>
          <a:noFill/>
        </p:spPr>
        <p:txBody>
          <a:bodyPr wrap="square" rtlCol="0">
            <a:spAutoFit/>
          </a:bodyPr>
          <a:lstStyle/>
          <a:p>
            <a:r>
              <a:rPr lang="vi-VN" sz="1800" dirty="0">
                <a:solidFill>
                  <a:schemeClr val="bg1"/>
                </a:solidFill>
                <a:latin typeface="Arial"/>
                <a:cs typeface="Arial"/>
              </a:rPr>
              <a:t>Xin chúc mừng! Bạn làm được rồi! Bạn sẽ nhận chứng chỉ của mình ở cuối bài hướng dẫn.</a:t>
            </a:r>
          </a:p>
        </p:txBody>
      </p:sp>
      <p:sp>
        <p:nvSpPr>
          <p:cNvPr id="65" name="Rectangle 64"/>
          <p:cNvSpPr/>
          <p:nvPr/>
        </p:nvSpPr>
        <p:spPr>
          <a:xfrm>
            <a:off x="339073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2</a:t>
            </a:r>
          </a:p>
        </p:txBody>
      </p:sp>
      <p:sp>
        <p:nvSpPr>
          <p:cNvPr id="73" name="Rectangle 72"/>
          <p:cNvSpPr/>
          <p:nvPr/>
        </p:nvSpPr>
        <p:spPr>
          <a:xfrm>
            <a:off x="3295244" y="3057342"/>
            <a:ext cx="2454942" cy="523220"/>
          </a:xfrm>
          <a:prstGeom prst="rect">
            <a:avLst/>
          </a:prstGeom>
        </p:spPr>
        <p:txBody>
          <a:bodyPr wrap="square">
            <a:spAutoFit/>
          </a:bodyPr>
          <a:lstStyle/>
          <a:p>
            <a:r>
              <a:rPr lang="vi-VN" sz="2800" dirty="0">
                <a:solidFill>
                  <a:schemeClr val="bg1"/>
                </a:solidFill>
                <a:latin typeface="Arial"/>
                <a:cs typeface="Arial"/>
              </a:rPr>
              <a:t>Chơi thêm.</a:t>
            </a:r>
            <a:endParaRPr lang="vi-VN" sz="2800" dirty="0">
              <a:solidFill>
                <a:schemeClr val="bg1"/>
              </a:solidFill>
              <a:latin typeface="Arial"/>
              <a:ea typeface="Arial"/>
              <a:cs typeface="Arial"/>
            </a:endParaRPr>
          </a:p>
        </p:txBody>
      </p:sp>
      <p:sp>
        <p:nvSpPr>
          <p:cNvPr id="79" name="Rectangle 78"/>
          <p:cNvSpPr/>
          <p:nvPr/>
        </p:nvSpPr>
        <p:spPr>
          <a:xfrm>
            <a:off x="3325495" y="3770444"/>
            <a:ext cx="263080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vi-VN" sz="1800" dirty="0">
                <a:solidFill>
                  <a:schemeClr val="bg1"/>
                </a:solidFill>
                <a:latin typeface="Arial"/>
                <a:cs typeface="Arial"/>
              </a:rPr>
              <a:t>Tải mã của bạn lên Minecraft: Education Edition để xem mã của bạn được áp dụng vào trò chơi thực sự như thế nào!</a:t>
            </a:r>
          </a:p>
        </p:txBody>
      </p:sp>
      <p:sp>
        <p:nvSpPr>
          <p:cNvPr id="66" name="Rectangle 65"/>
          <p:cNvSpPr/>
          <p:nvPr/>
        </p:nvSpPr>
        <p:spPr>
          <a:xfrm>
            <a:off x="6151664" y="2542478"/>
            <a:ext cx="434026" cy="37427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latin typeface="Arial"/>
                <a:cs typeface="Arial"/>
              </a:rPr>
              <a:t>3</a:t>
            </a:r>
          </a:p>
        </p:txBody>
      </p:sp>
      <p:sp>
        <p:nvSpPr>
          <p:cNvPr id="75" name="Rectangle 74"/>
          <p:cNvSpPr/>
          <p:nvPr/>
        </p:nvSpPr>
        <p:spPr>
          <a:xfrm>
            <a:off x="6053120" y="3057342"/>
            <a:ext cx="2614753" cy="523220"/>
          </a:xfrm>
          <a:prstGeom prst="rect">
            <a:avLst/>
          </a:prstGeom>
        </p:spPr>
        <p:txBody>
          <a:bodyPr wrap="square">
            <a:spAutoFit/>
          </a:bodyPr>
          <a:lstStyle/>
          <a:p>
            <a:r>
              <a:rPr lang="vi-VN" sz="2800" dirty="0">
                <a:solidFill>
                  <a:schemeClr val="bg1"/>
                </a:solidFill>
                <a:latin typeface="Arial"/>
                <a:cs typeface="Arial"/>
              </a:rPr>
              <a:t>Tìm hiểu thêm.</a:t>
            </a:r>
            <a:endParaRPr lang="vi-VN" sz="2800" dirty="0">
              <a:solidFill>
                <a:schemeClr val="bg1"/>
              </a:solidFill>
              <a:latin typeface="Arial"/>
              <a:ea typeface="Arial"/>
              <a:cs typeface="Arial"/>
            </a:endParaRPr>
          </a:p>
        </p:txBody>
      </p:sp>
      <p:sp>
        <p:nvSpPr>
          <p:cNvPr id="76" name="Rectangle 75"/>
          <p:cNvSpPr/>
          <p:nvPr/>
        </p:nvSpPr>
        <p:spPr>
          <a:xfrm>
            <a:off x="6053120" y="3748397"/>
            <a:ext cx="2804132"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vi-VN" sz="1800" dirty="0">
                <a:solidFill>
                  <a:schemeClr val="bg1"/>
                </a:solidFill>
                <a:latin typeface="Arial"/>
                <a:cs typeface="Arial"/>
              </a:rPr>
              <a:t>Khám phá thêm tài nguyên tại Microsoft.com/</a:t>
            </a:r>
          </a:p>
          <a:p>
            <a:r>
              <a:rPr lang="vi-VN" sz="1800" dirty="0">
                <a:solidFill>
                  <a:schemeClr val="bg1"/>
                </a:solidFill>
                <a:latin typeface="Arial"/>
                <a:cs typeface="Arial"/>
              </a:rPr>
              <a:t>digitalskills</a:t>
            </a:r>
            <a:endParaRPr lang="vi-VN" sz="1800" dirty="0">
              <a:solidFill>
                <a:schemeClr val="bg1"/>
              </a:solidFill>
              <a:latin typeface="Arial"/>
              <a:ea typeface="Arial"/>
              <a:cs typeface="Arial"/>
            </a:endParaRPr>
          </a:p>
        </p:txBody>
      </p:sp>
      <p:sp>
        <p:nvSpPr>
          <p:cNvPr id="4" name="Title 3" hidden="1"/>
          <p:cNvSpPr>
            <a:spLocks noGrp="1"/>
          </p:cNvSpPr>
          <p:nvPr>
            <p:ph type="ctrTitle"/>
          </p:nvPr>
        </p:nvSpPr>
        <p:spPr/>
        <p:txBody>
          <a:bodyPr/>
          <a:lstStyle/>
          <a:p>
            <a:r>
              <a:rPr lang="vi-VN">
                <a:latin typeface="Calibri"/>
                <a:cs typeface="Calibri"/>
              </a:rPr>
              <a:t>Bước tiếp theo</a:t>
            </a:r>
            <a:endParaRPr lang="vi-VN"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vi-VN" dirty="0"/>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0920" y="-9804"/>
            <a:ext cx="8622160" cy="57248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9804"/>
            <a:ext cx="9127958" cy="5722182"/>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6" y="2244267"/>
            <a:ext cx="5434235" cy="1200329"/>
          </a:xfrm>
          <a:prstGeom prst="rect">
            <a:avLst/>
          </a:prstGeom>
        </p:spPr>
        <p:txBody>
          <a:bodyPr wrap="square">
            <a:spAutoFit/>
          </a:bodyPr>
          <a:lstStyle/>
          <a:p>
            <a:r>
              <a:rPr lang="vi-VN" sz="3600" dirty="0">
                <a:solidFill>
                  <a:schemeClr val="bg1"/>
                </a:solidFill>
                <a:latin typeface="Arial"/>
                <a:cs typeface="Arial"/>
              </a:rPr>
              <a:t>Cảm ơn bạn đã tham gia</a:t>
            </a:r>
            <a:r>
              <a:rPr lang="en-US" sz="3600" dirty="0">
                <a:solidFill>
                  <a:schemeClr val="bg1"/>
                </a:solidFill>
                <a:latin typeface="Arial"/>
                <a:cs typeface="Arial"/>
              </a:rPr>
              <a:t> </a:t>
            </a:r>
            <a:r>
              <a:rPr lang="vi-VN" sz="3600" dirty="0">
                <a:solidFill>
                  <a:schemeClr val="bg1"/>
                </a:solidFill>
                <a:latin typeface="Arial"/>
                <a:cs typeface="Arial"/>
              </a:rPr>
              <a:t>Minecraft Hour of Code™</a:t>
            </a:r>
          </a:p>
        </p:txBody>
      </p:sp>
      <p:sp>
        <p:nvSpPr>
          <p:cNvPr id="7" name="Title 6" hidden="1"/>
          <p:cNvSpPr>
            <a:spLocks noGrp="1"/>
          </p:cNvSpPr>
          <p:nvPr>
            <p:ph type="ctrTitle"/>
          </p:nvPr>
        </p:nvSpPr>
        <p:spPr/>
        <p:txBody>
          <a:bodyPr/>
          <a:lstStyle/>
          <a:p>
            <a:r>
              <a:rPr lang="vi-VN">
                <a:latin typeface="Calibri"/>
                <a:cs typeface="Calibri"/>
              </a:rPr>
              <a:t>Cảm ơn bạn đã tham gia!</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vi-VN" dirty="0"/>
          </a:p>
        </p:txBody>
      </p:sp>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lvl="0">
              <a:defRPr/>
            </a:pPr>
            <a:r>
              <a:rPr lang="en-US" sz="1600" dirty="0" err="1">
                <a:solidFill>
                  <a:schemeClr val="bg1"/>
                </a:solidFill>
                <a:latin typeface="Arial" panose="020B0604020202020204" pitchFamily="34" charset="0"/>
                <a:ea typeface="Segoe Pro Light" charset="0"/>
                <a:cs typeface="Arial" panose="020B0604020202020204" pitchFamily="34" charset="0"/>
              </a:rPr>
              <a:t>Bản</a:t>
            </a:r>
            <a:r>
              <a:rPr lang="en-US" sz="1600" dirty="0">
                <a:solidFill>
                  <a:schemeClr val="bg1"/>
                </a:solidFill>
                <a:latin typeface="Arial" panose="020B0604020202020204" pitchFamily="34" charset="0"/>
                <a:ea typeface="Segoe Pro Light" charset="0"/>
                <a:cs typeface="Arial" panose="020B0604020202020204" pitchFamily="34" charset="0"/>
              </a:rPr>
              <a:t> </a:t>
            </a:r>
            <a:r>
              <a:rPr lang="en-US" sz="1600" dirty="0" err="1">
                <a:solidFill>
                  <a:schemeClr val="bg1"/>
                </a:solidFill>
                <a:latin typeface="Arial" panose="020B0604020202020204" pitchFamily="34" charset="0"/>
                <a:ea typeface="Segoe Pro Light" charset="0"/>
                <a:cs typeface="Arial" panose="020B0604020202020204" pitchFamily="34" charset="0"/>
              </a:rPr>
              <a:t>quyền</a:t>
            </a:r>
            <a:r>
              <a:rPr lang="en-US" sz="1600" dirty="0">
                <a:solidFill>
                  <a:schemeClr val="bg1"/>
                </a:solidFill>
                <a:latin typeface="Arial" panose="020B0604020202020204" pitchFamily="34" charset="0"/>
                <a:ea typeface="Segoe Pro Light" charset="0"/>
                <a:cs typeface="Arial" panose="020B0604020202020204" pitchFamily="34" charset="0"/>
              </a:rPr>
              <a:t>.</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Segoe Pro Light" charset="0"/>
              <a:cs typeface="Arial" panose="020B0604020202020204" pitchFamily="34" charset="0"/>
            </a:endParaRPr>
          </a:p>
          <a:p>
            <a:pPr lvl="0">
              <a:defRPr/>
            </a:pPr>
            <a:endParaRPr lang="vi-VN" sz="1600" dirty="0">
              <a:solidFill>
                <a:schemeClr val="bg1"/>
              </a:solidFill>
              <a:latin typeface="Arial" panose="020B0604020202020204" pitchFamily="34" charset="0"/>
              <a:ea typeface="Arial"/>
              <a:cs typeface="Arial" panose="020B0604020202020204" pitchFamily="34" charset="0"/>
            </a:endParaRPr>
          </a:p>
          <a:p>
            <a:pPr lvl="0">
              <a:defRPr/>
            </a:pPr>
            <a:r>
              <a:rPr lang="vi-VN" sz="1600" dirty="0">
                <a:solidFill>
                  <a:schemeClr val="bg1"/>
                </a:solidFill>
                <a:latin typeface="Arial" panose="020B0604020202020204" pitchFamily="34" charset="0"/>
                <a:cs typeface="Arial" panose="020B0604020202020204" pitchFamily="34" charset="0"/>
              </a:rPr>
              <a:t>© Code.org, 2017. Code.org</a:t>
            </a:r>
            <a:r>
              <a:rPr lang="en-US" sz="1600" baseline="30000" dirty="0">
                <a:solidFill>
                  <a:schemeClr val="bg1"/>
                </a:solidFill>
                <a:latin typeface="Arial" panose="020B0604020202020204" pitchFamily="34" charset="0"/>
                <a:cs typeface="Arial" panose="020B0604020202020204" pitchFamily="34" charset="0"/>
              </a:rPr>
              <a:t>®</a:t>
            </a:r>
            <a:r>
              <a:rPr lang="vi-VN" sz="1600" dirty="0">
                <a:solidFill>
                  <a:schemeClr val="bg1"/>
                </a:solidFill>
                <a:latin typeface="Arial" panose="020B0604020202020204" pitchFamily="34" charset="0"/>
                <a:cs typeface="Arial" panose="020B0604020202020204" pitchFamily="34" charset="0"/>
              </a:rPr>
              <a:t>, logo CODE và Hour of </a:t>
            </a:r>
            <a:r>
              <a:rPr lang="vi-VN" sz="1600" dirty="0">
                <a:solidFill>
                  <a:schemeClr val="bg1"/>
                </a:solidFill>
                <a:cs typeface="Arial" panose="020B0604020202020204" pitchFamily="34" charset="0"/>
              </a:rPr>
              <a:t>Code</a:t>
            </a:r>
            <a:r>
              <a:rPr lang="en-US" sz="1600" baseline="30000" dirty="0">
                <a:solidFill>
                  <a:schemeClr val="bg1"/>
                </a:solidFill>
                <a:latin typeface="Arial" panose="020B0604020202020204" pitchFamily="34" charset="0"/>
                <a:cs typeface="Arial" panose="020B0604020202020204" pitchFamily="34" charset="0"/>
              </a:rPr>
              <a:t>®</a:t>
            </a:r>
            <a:r>
              <a:rPr lang="vi-VN" sz="1600" dirty="0">
                <a:solidFill>
                  <a:schemeClr val="bg1"/>
                </a:solidFill>
                <a:cs typeface="Arial" panose="020B0604020202020204" pitchFamily="34" charset="0"/>
              </a:rPr>
              <a:t> </a:t>
            </a:r>
            <a:r>
              <a:rPr lang="vi-VN" sz="1600" dirty="0">
                <a:solidFill>
                  <a:schemeClr val="bg1"/>
                </a:solidFill>
                <a:latin typeface="Arial" panose="020B0604020202020204" pitchFamily="34" charset="0"/>
                <a:cs typeface="Arial" panose="020B0604020202020204" pitchFamily="34" charset="0"/>
              </a:rPr>
              <a:t>là các nhãn hiệu của Code.org</a:t>
            </a:r>
            <a:endParaRPr lang="vi-VN" sz="1600" dirty="0">
              <a:solidFill>
                <a:schemeClr val="bg1"/>
              </a:solidFill>
              <a:latin typeface="Arial" panose="020B0604020202020204" pitchFamily="34" charset="0"/>
              <a:ea typeface="Arial"/>
              <a:cs typeface="Arial" panose="020B0604020202020204" pitchFamily="34" charset="0"/>
            </a:endParaRPr>
          </a:p>
          <a:p>
            <a:pPr lvl="0">
              <a:defRPr/>
            </a:pPr>
            <a:r>
              <a:rPr lang="vi-VN" sz="1600" dirty="0">
                <a:solidFill>
                  <a:schemeClr val="bg1"/>
                </a:solidFill>
                <a:latin typeface="Arial" panose="020B0604020202020204" pitchFamily="34" charset="0"/>
                <a:cs typeface="Arial" panose="020B0604020202020204" pitchFamily="34" charset="0"/>
              </a:rPr>
              <a:t>Mojang © 2017. "Minecraft" là nhãn hiệu của Mojang AB</a:t>
            </a:r>
          </a:p>
          <a:p>
            <a:pPr lvl="0">
              <a:defRPr/>
            </a:pPr>
            <a:r>
              <a:rPr lang="vi-VN" sz="1600" dirty="0">
                <a:solidFill>
                  <a:schemeClr val="bg1"/>
                </a:solidFill>
                <a:latin typeface="Arial" panose="020B0604020202020204" pitchFamily="34" charset="0"/>
                <a:cs typeface="Arial" panose="020B0604020202020204" pitchFamily="34" charset="0"/>
              </a:rPr>
              <a:t>© 2017 Microsoft Corporation. Bảo lưu mọi quyền.</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Segoe Pro Light" charset="0"/>
              <a:cs typeface="Arial" panose="020B0604020202020204"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vi-VN" sz="3600" dirty="0">
                <a:solidFill>
                  <a:schemeClr val="bg1"/>
                </a:solidFill>
                <a:latin typeface="Arial"/>
                <a:cs typeface="Arial"/>
              </a:rPr>
              <a:t>Câu hỏi</a:t>
            </a:r>
            <a:endParaRPr lang="vi-VN" sz="3600" dirty="0">
              <a:solidFill>
                <a:schemeClr val="bg1"/>
              </a:solidFill>
              <a:latin typeface="Arial"/>
              <a:ea typeface="Arial"/>
              <a:cs typeface="Arial"/>
            </a:endParaRPr>
          </a:p>
        </p:txBody>
      </p:sp>
      <p:sp>
        <p:nvSpPr>
          <p:cNvPr id="15" name="Rectangle 14"/>
          <p:cNvSpPr/>
          <p:nvPr/>
        </p:nvSpPr>
        <p:spPr>
          <a:xfrm>
            <a:off x="4975226" y="1321069"/>
            <a:ext cx="4168774" cy="2524409"/>
          </a:xfrm>
          <a:prstGeom prst="rect">
            <a:avLst/>
          </a:prstGeom>
        </p:spPr>
        <p:txBody>
          <a:bodyPr wrap="square">
            <a:spAutoFit/>
          </a:bodyPr>
          <a:lstStyle/>
          <a:p>
            <a:r>
              <a:rPr lang="vi-VN" sz="3600" spc="-30" dirty="0">
                <a:latin typeface="Arial"/>
                <a:cs typeface="Arial"/>
              </a:rPr>
              <a:t>Khi bạn nghe thấy thuật ngữ "lập trình", bạn nghĩ gì?</a:t>
            </a:r>
          </a:p>
          <a:p>
            <a:r>
              <a:rPr lang="vi-VN">
                <a:latin typeface="Arial"/>
                <a:cs typeface="Arial"/>
              </a:rPr>
              <a:t> </a:t>
            </a:r>
            <a:endParaRPr lang="vi-VN" sz="3600" dirty="0">
              <a:latin typeface="Arial"/>
              <a:ea typeface="Arial"/>
              <a:cs typeface="Arial"/>
            </a:endParaRPr>
          </a:p>
          <a:p>
            <a:r>
              <a:rPr lang="vi-VN" sz="1800" dirty="0">
                <a:latin typeface="Arial"/>
                <a:cs typeface="Arial"/>
              </a:rPr>
              <a:t>Hãy dành 2 phút để chia sẻ với bạn bè của bạn, và sau đó nói cho cả nhóm biết! </a:t>
            </a:r>
            <a:endParaRPr lang="vi-VN" sz="1800" dirty="0">
              <a:effectLst/>
              <a:latin typeface="Arial"/>
              <a:cs typeface="Arial"/>
            </a:endParaRPr>
          </a:p>
        </p:txBody>
      </p:sp>
      <p:sp>
        <p:nvSpPr>
          <p:cNvPr id="3" name="Title 2" hidden="1"/>
          <p:cNvSpPr>
            <a:spLocks noGrp="1"/>
          </p:cNvSpPr>
          <p:nvPr>
            <p:ph type="ctrTitle"/>
          </p:nvPr>
        </p:nvSpPr>
        <p:spPr/>
        <p:txBody>
          <a:bodyPr/>
          <a:lstStyle/>
          <a:p>
            <a:r>
              <a:rPr lang="vi-VN" dirty="0">
                <a:latin typeface="Calibri"/>
                <a:cs typeface="Calibri"/>
              </a:rPr>
              <a:t>Bạn biết gì về "lập trình"?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vi-VN"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45450"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0421" y="1265548"/>
            <a:ext cx="7473952" cy="318390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919240" y="2868792"/>
            <a:ext cx="3831221" cy="1200329"/>
          </a:xfrm>
          <a:prstGeom prst="rect">
            <a:avLst/>
          </a:prstGeom>
        </p:spPr>
        <p:txBody>
          <a:bodyPr wrap="square">
            <a:spAutoFit/>
          </a:bodyPr>
          <a:lstStyle/>
          <a:p>
            <a:pPr algn="ctr"/>
            <a:r>
              <a:rPr lang="vi-VN" sz="3600" dirty="0">
                <a:solidFill>
                  <a:schemeClr val="bg1"/>
                </a:solidFill>
                <a:latin typeface="Arial"/>
                <a:cs typeface="Arial"/>
              </a:rPr>
              <a:t>Không phải như thế này.</a:t>
            </a:r>
            <a:endParaRPr lang="vi-VN" sz="3600" dirty="0">
              <a:solidFill>
                <a:schemeClr val="bg1"/>
              </a:solidFill>
              <a:latin typeface="Arial"/>
              <a:ea typeface="Arial"/>
              <a:cs typeface="Arial"/>
            </a:endParaRPr>
          </a:p>
        </p:txBody>
      </p:sp>
      <p:sp>
        <p:nvSpPr>
          <p:cNvPr id="6" name="Title 5" hidden="1"/>
          <p:cNvSpPr>
            <a:spLocks noGrp="1"/>
          </p:cNvSpPr>
          <p:nvPr>
            <p:ph type="ctrTitle"/>
          </p:nvPr>
        </p:nvSpPr>
        <p:spPr/>
        <p:txBody>
          <a:bodyPr/>
          <a:lstStyle/>
          <a:p>
            <a:r>
              <a:rPr lang="vi-VN">
                <a:latin typeface="Calibri"/>
                <a:cs typeface="Calibri"/>
              </a:rPr>
              <a:t>Không phải như thế này</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vi-VN"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872791" y="2868792"/>
            <a:ext cx="3645569" cy="1200329"/>
          </a:xfrm>
          <a:prstGeom prst="rect">
            <a:avLst/>
          </a:prstGeom>
        </p:spPr>
        <p:txBody>
          <a:bodyPr wrap="square">
            <a:spAutoFit/>
          </a:bodyPr>
          <a:lstStyle/>
          <a:p>
            <a:pPr algn="ctr"/>
            <a:r>
              <a:rPr lang="vi-VN" sz="3600" dirty="0">
                <a:solidFill>
                  <a:schemeClr val="bg1"/>
                </a:solidFill>
                <a:latin typeface="Arial"/>
                <a:cs typeface="Arial"/>
              </a:rPr>
              <a:t>Có thể là như thế này.</a:t>
            </a: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803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654124" y="108363"/>
            <a:ext cx="5474290" cy="54742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693254" y="2857500"/>
            <a:ext cx="3424738" cy="1200329"/>
          </a:xfrm>
          <a:prstGeom prst="rect">
            <a:avLst/>
          </a:prstGeom>
        </p:spPr>
        <p:txBody>
          <a:bodyPr wrap="square">
            <a:spAutoFit/>
          </a:bodyPr>
          <a:lstStyle/>
          <a:p>
            <a:pPr algn="ctr"/>
            <a:r>
              <a:rPr lang="vi-VN" sz="3600" dirty="0">
                <a:solidFill>
                  <a:schemeClr val="bg1"/>
                </a:solidFill>
                <a:latin typeface="Arial"/>
                <a:cs typeface="Arial"/>
              </a:rPr>
              <a:t>Chính là như thế này.</a:t>
            </a:r>
            <a:endParaRPr lang="vi-VN" sz="3600" dirty="0">
              <a:solidFill>
                <a:schemeClr val="bg1"/>
              </a:solidFill>
              <a:latin typeface="Arial"/>
              <a:ea typeface="Arial"/>
              <a:cs typeface="Arial"/>
            </a:endParaRPr>
          </a:p>
        </p:txBody>
      </p:sp>
      <p:sp>
        <p:nvSpPr>
          <p:cNvPr id="3" name="Title 2" hidden="1"/>
          <p:cNvSpPr>
            <a:spLocks noGrp="1"/>
          </p:cNvSpPr>
          <p:nvPr>
            <p:ph type="ctrTitle"/>
          </p:nvPr>
        </p:nvSpPr>
        <p:spPr/>
        <p:txBody>
          <a:bodyPr/>
          <a:lstStyle/>
          <a:p>
            <a:r>
              <a:rPr lang="vi-VN">
                <a:latin typeface="Calibri"/>
                <a:cs typeface="Calibri"/>
              </a:rPr>
              <a:t>Chính là như thế này!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vi-VN"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vi-VN" sz="3600" dirty="0">
                <a:solidFill>
                  <a:schemeClr val="bg1"/>
                </a:solidFill>
                <a:latin typeface="Arial"/>
                <a:cs typeface="Arial"/>
              </a:rPr>
              <a:t>Đùa ấy mà...</a:t>
            </a:r>
            <a:endParaRPr lang="vi-VN" sz="3600" dirty="0">
              <a:solidFill>
                <a:schemeClr val="bg1"/>
              </a:solidFill>
              <a:latin typeface="Arial"/>
              <a:ea typeface="Arial"/>
              <a:cs typeface="Arial"/>
            </a:endParaRPr>
          </a:p>
        </p:txBody>
      </p:sp>
      <p:sp>
        <p:nvSpPr>
          <p:cNvPr id="5" name="Title 4" hidden="1"/>
          <p:cNvSpPr>
            <a:spLocks noGrp="1"/>
          </p:cNvSpPr>
          <p:nvPr>
            <p:ph type="ctrTitle"/>
          </p:nvPr>
        </p:nvSpPr>
        <p:spPr/>
        <p:txBody>
          <a:bodyPr/>
          <a:lstStyle/>
          <a:p>
            <a:r>
              <a:rPr lang="vi-VN">
                <a:latin typeface="Calibri"/>
                <a:cs typeface="Calibri"/>
              </a:rPr>
              <a:t>Đùa thôi</a:t>
            </a:r>
            <a:endParaRPr lang="vi-VN"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vi-VN"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ột cậu bé và cô bé hợp tác bằng cách sử dụng chung một thiết bị di động&#10;" title="Một cậu bé và cô bé hợp tác bằng cách sử dụng chung một thiết bị di độ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625644" y="2872802"/>
            <a:ext cx="3501190" cy="1200329"/>
          </a:xfrm>
          <a:prstGeom prst="rect">
            <a:avLst/>
          </a:prstGeom>
        </p:spPr>
        <p:txBody>
          <a:bodyPr wrap="square">
            <a:spAutoFit/>
          </a:bodyPr>
          <a:lstStyle/>
          <a:p>
            <a:pPr algn="ctr"/>
            <a:r>
              <a:rPr lang="vi-VN" sz="3600" dirty="0">
                <a:solidFill>
                  <a:schemeClr val="bg1"/>
                </a:solidFill>
                <a:latin typeface="Arial"/>
                <a:cs typeface="Arial"/>
              </a:rPr>
              <a:t>Chính là như thế này.</a:t>
            </a:r>
            <a:endParaRPr lang="vi-VN" sz="3600" dirty="0">
              <a:solidFill>
                <a:schemeClr val="bg1"/>
              </a:solidFill>
              <a:latin typeface="Arial"/>
              <a:ea typeface="Arial"/>
              <a:cs typeface="Arial"/>
            </a:endParaRPr>
          </a:p>
        </p:txBody>
      </p:sp>
      <p:sp>
        <p:nvSpPr>
          <p:cNvPr id="4" name="Title 3" hidden="1"/>
          <p:cNvSpPr>
            <a:spLocks noGrp="1"/>
          </p:cNvSpPr>
          <p:nvPr>
            <p:ph type="ctrTitle"/>
          </p:nvPr>
        </p:nvSpPr>
        <p:spPr>
          <a:xfrm>
            <a:off x="1412110" y="935302"/>
            <a:ext cx="5775767" cy="1989667"/>
          </a:xfrm>
        </p:spPr>
        <p:txBody>
          <a:bodyPr/>
          <a:lstStyle/>
          <a:p>
            <a:r>
              <a:rPr lang="vi-VN" dirty="0">
                <a:latin typeface="Calibri"/>
                <a:cs typeface="Calibri"/>
              </a:rPr>
              <a:t>Thực sự chính là như thế này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vi-VN"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4621</Words>
  <Application>Microsoft Office PowerPoint</Application>
  <PresentationFormat>On-screen Show (16:10)</PresentationFormat>
  <Paragraphs>495</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 Light</vt:lpstr>
      <vt:lpstr>Segoe UI Light</vt:lpstr>
      <vt:lpstr>Times New Roman</vt:lpstr>
      <vt:lpstr>Office Theme</vt:lpstr>
      <vt:lpstr>Chào mừng bạn đến với Hour of Code™ </vt:lpstr>
      <vt:lpstr>Hãy nói về lập trình </vt:lpstr>
      <vt:lpstr>Bạn biết gì về "lập trình"? </vt:lpstr>
      <vt:lpstr>Hour of Code™ video by Code.org </vt:lpstr>
      <vt:lpstr>Không phải như thế này</vt:lpstr>
      <vt:lpstr>It’s not this, either </vt:lpstr>
      <vt:lpstr>Chính là như thế này! </vt:lpstr>
      <vt:lpstr>Đùa thôi</vt:lpstr>
      <vt:lpstr>Thực sự chính là như thế này </vt:lpstr>
      <vt:lpstr>Và điều này </vt:lpstr>
      <vt:lpstr>Lập trình là</vt:lpstr>
      <vt:lpstr>Giải quyết vấn đề </vt:lpstr>
      <vt:lpstr>Sáng tạo</vt:lpstr>
      <vt:lpstr>Sự cộng tác</vt:lpstr>
      <vt:lpstr>Bạn yêu thích làm điều gì? </vt:lpstr>
      <vt:lpstr>Đưa sở thích của bạn vào cuộc sống </vt:lpstr>
      <vt:lpstr>Áp dụng kiến thức bạn học được </vt:lpstr>
      <vt:lpstr>Cách thực hiện </vt:lpstr>
      <vt:lpstr>How it goes down </vt:lpstr>
      <vt:lpstr>Xem bài hướng dẫn tại code.org/minecraft</vt:lpstr>
      <vt:lpstr>Kết thúc</vt:lpstr>
      <vt:lpstr>Bây giờ bạn nghĩ gì về lập trình? </vt:lpstr>
      <vt:lpstr>"Được rồi mọi người!Bạn muốn tạo ra điều gì?" </vt:lpstr>
      <vt:lpstr>Bước tiếp theo</vt:lpstr>
      <vt:lpstr>Cảm ơn bạn đã tham gia!</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2016-11-16T16:41:23Z</dcterms:created>
  <dcterms:modified xsi:type="dcterms:W3CDTF">2017-11-02T06:43:56Z</dcterms:modified>
</cp:coreProperties>
</file>